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8" r:id="rId3"/>
    <p:sldId id="259" r:id="rId4"/>
    <p:sldId id="260" r:id="rId5"/>
    <p:sldId id="261" r:id="rId6"/>
    <p:sldId id="262" r:id="rId7"/>
    <p:sldId id="263" r:id="rId8"/>
    <p:sldId id="264" r:id="rId9"/>
    <p:sldId id="265" r:id="rId10"/>
    <p:sldId id="266" r:id="rId11"/>
    <p:sldId id="269" r:id="rId12"/>
    <p:sldId id="270" r:id="rId13"/>
    <p:sldId id="271" r:id="rId14"/>
    <p:sldId id="272" r:id="rId15"/>
    <p:sldId id="273" r:id="rId16"/>
    <p:sldId id="27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3DB0633-F57C-46D6-8449-55D8A2E73CEF}" type="datetimeFigureOut">
              <a:rPr lang="en-US" smtClean="0"/>
              <a:t>12/18/2019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C3FD0CE-781A-4BAC-8527-0837279A9722}" type="slidenum">
              <a:rPr lang="en-US" smtClean="0"/>
              <a:t>‹#›</a:t>
            </a:fld>
            <a:endParaRPr lang="en-US"/>
          </a:p>
        </p:txBody>
      </p:sp>
    </p:spTree>
    <p:extLst>
      <p:ext uri="{BB962C8B-B14F-4D97-AF65-F5344CB8AC3E}">
        <p14:creationId xmlns:p14="http://schemas.microsoft.com/office/powerpoint/2010/main" val="979856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090B94E-B8B8-4BA6-A9AA-316269817D9D}" type="datetimeFigureOut">
              <a:rPr lang="en-US" smtClean="0"/>
              <a:t>12/18/2019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B497781-BA32-4886-AC94-B2544AFD462B}" type="slidenum">
              <a:rPr lang="en-US" smtClean="0"/>
              <a:t>‹#›</a:t>
            </a:fld>
            <a:endParaRPr lang="en-US"/>
          </a:p>
        </p:txBody>
      </p:sp>
    </p:spTree>
    <p:extLst>
      <p:ext uri="{BB962C8B-B14F-4D97-AF65-F5344CB8AC3E}">
        <p14:creationId xmlns:p14="http://schemas.microsoft.com/office/powerpoint/2010/main" val="4078645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1</a:t>
            </a:fld>
            <a:endParaRPr lang="en-US"/>
          </a:p>
        </p:txBody>
      </p:sp>
    </p:spTree>
    <p:extLst>
      <p:ext uri="{BB962C8B-B14F-4D97-AF65-F5344CB8AC3E}">
        <p14:creationId xmlns:p14="http://schemas.microsoft.com/office/powerpoint/2010/main" val="3276252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10</a:t>
            </a:fld>
            <a:endParaRPr lang="en-US"/>
          </a:p>
        </p:txBody>
      </p:sp>
    </p:spTree>
    <p:extLst>
      <p:ext uri="{BB962C8B-B14F-4D97-AF65-F5344CB8AC3E}">
        <p14:creationId xmlns:p14="http://schemas.microsoft.com/office/powerpoint/2010/main" val="1969506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11</a:t>
            </a:fld>
            <a:endParaRPr lang="en-US"/>
          </a:p>
        </p:txBody>
      </p:sp>
    </p:spTree>
    <p:extLst>
      <p:ext uri="{BB962C8B-B14F-4D97-AF65-F5344CB8AC3E}">
        <p14:creationId xmlns:p14="http://schemas.microsoft.com/office/powerpoint/2010/main" val="3905055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12</a:t>
            </a:fld>
            <a:endParaRPr lang="en-US"/>
          </a:p>
        </p:txBody>
      </p:sp>
    </p:spTree>
    <p:extLst>
      <p:ext uri="{BB962C8B-B14F-4D97-AF65-F5344CB8AC3E}">
        <p14:creationId xmlns:p14="http://schemas.microsoft.com/office/powerpoint/2010/main" val="1540950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13</a:t>
            </a:fld>
            <a:endParaRPr lang="en-US"/>
          </a:p>
        </p:txBody>
      </p:sp>
    </p:spTree>
    <p:extLst>
      <p:ext uri="{BB962C8B-B14F-4D97-AF65-F5344CB8AC3E}">
        <p14:creationId xmlns:p14="http://schemas.microsoft.com/office/powerpoint/2010/main" val="1632916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4EA963-B49A-4B81-870D-2EF193E349D9}" type="slidenum">
              <a:rPr lang="en-US" smtClean="0"/>
              <a:t>14</a:t>
            </a:fld>
            <a:endParaRPr lang="en-US"/>
          </a:p>
        </p:txBody>
      </p:sp>
    </p:spTree>
    <p:extLst>
      <p:ext uri="{BB962C8B-B14F-4D97-AF65-F5344CB8AC3E}">
        <p14:creationId xmlns:p14="http://schemas.microsoft.com/office/powerpoint/2010/main" val="174245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2</a:t>
            </a:fld>
            <a:endParaRPr lang="en-US"/>
          </a:p>
        </p:txBody>
      </p:sp>
    </p:spTree>
    <p:extLst>
      <p:ext uri="{BB962C8B-B14F-4D97-AF65-F5344CB8AC3E}">
        <p14:creationId xmlns:p14="http://schemas.microsoft.com/office/powerpoint/2010/main" val="2178643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3</a:t>
            </a:fld>
            <a:endParaRPr lang="en-US"/>
          </a:p>
        </p:txBody>
      </p:sp>
    </p:spTree>
    <p:extLst>
      <p:ext uri="{BB962C8B-B14F-4D97-AF65-F5344CB8AC3E}">
        <p14:creationId xmlns:p14="http://schemas.microsoft.com/office/powerpoint/2010/main" val="1320325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4</a:t>
            </a:fld>
            <a:endParaRPr lang="en-US"/>
          </a:p>
        </p:txBody>
      </p:sp>
    </p:spTree>
    <p:extLst>
      <p:ext uri="{BB962C8B-B14F-4D97-AF65-F5344CB8AC3E}">
        <p14:creationId xmlns:p14="http://schemas.microsoft.com/office/powerpoint/2010/main" val="3499583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5</a:t>
            </a:fld>
            <a:endParaRPr lang="en-US"/>
          </a:p>
        </p:txBody>
      </p:sp>
    </p:spTree>
    <p:extLst>
      <p:ext uri="{BB962C8B-B14F-4D97-AF65-F5344CB8AC3E}">
        <p14:creationId xmlns:p14="http://schemas.microsoft.com/office/powerpoint/2010/main" val="1162865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6</a:t>
            </a:fld>
            <a:endParaRPr lang="en-US"/>
          </a:p>
        </p:txBody>
      </p:sp>
    </p:spTree>
    <p:extLst>
      <p:ext uri="{BB962C8B-B14F-4D97-AF65-F5344CB8AC3E}">
        <p14:creationId xmlns:p14="http://schemas.microsoft.com/office/powerpoint/2010/main" val="103548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7</a:t>
            </a:fld>
            <a:endParaRPr lang="en-US"/>
          </a:p>
        </p:txBody>
      </p:sp>
    </p:spTree>
    <p:extLst>
      <p:ext uri="{BB962C8B-B14F-4D97-AF65-F5344CB8AC3E}">
        <p14:creationId xmlns:p14="http://schemas.microsoft.com/office/powerpoint/2010/main" val="1942181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8</a:t>
            </a:fld>
            <a:endParaRPr lang="en-US"/>
          </a:p>
        </p:txBody>
      </p:sp>
    </p:spTree>
    <p:extLst>
      <p:ext uri="{BB962C8B-B14F-4D97-AF65-F5344CB8AC3E}">
        <p14:creationId xmlns:p14="http://schemas.microsoft.com/office/powerpoint/2010/main" val="123291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9</a:t>
            </a:fld>
            <a:endParaRPr lang="en-US"/>
          </a:p>
        </p:txBody>
      </p:sp>
    </p:spTree>
    <p:extLst>
      <p:ext uri="{BB962C8B-B14F-4D97-AF65-F5344CB8AC3E}">
        <p14:creationId xmlns:p14="http://schemas.microsoft.com/office/powerpoint/2010/main" val="184993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391329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115647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6418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1190248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5268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1575265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122329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30464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378924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0F0C-694B-46A0-A66C-43347A5B41DC}"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356275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900F0C-694B-46A0-A66C-43347A5B41DC}"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295886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900F0C-694B-46A0-A66C-43347A5B41DC}"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2382027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900F0C-694B-46A0-A66C-43347A5B41DC}"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2488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0F0C-694B-46A0-A66C-43347A5B41DC}" type="datetimeFigureOut">
              <a:rPr lang="en-US" smtClean="0"/>
              <a:t>12/18/2019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318200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00F0C-694B-46A0-A66C-43347A5B41DC}"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59712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00F0C-694B-46A0-A66C-43347A5B41DC}"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94405-F397-4C82-8CD1-56C12DDD516F}" type="slidenum">
              <a:rPr lang="en-US" smtClean="0"/>
              <a:t>‹#›</a:t>
            </a:fld>
            <a:endParaRPr lang="en-US"/>
          </a:p>
        </p:txBody>
      </p:sp>
    </p:spTree>
    <p:extLst>
      <p:ext uri="{BB962C8B-B14F-4D97-AF65-F5344CB8AC3E}">
        <p14:creationId xmlns:p14="http://schemas.microsoft.com/office/powerpoint/2010/main" val="315531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900F0C-694B-46A0-A66C-43347A5B41DC}" type="datetimeFigureOut">
              <a:rPr lang="en-US" smtClean="0"/>
              <a:t>12/18/2019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394405-F397-4C82-8CD1-56C12DDD516F}" type="slidenum">
              <a:rPr lang="en-US" smtClean="0"/>
              <a:t>‹#›</a:t>
            </a:fld>
            <a:endParaRPr lang="en-US"/>
          </a:p>
        </p:txBody>
      </p:sp>
    </p:spTree>
    <p:extLst>
      <p:ext uri="{BB962C8B-B14F-4D97-AF65-F5344CB8AC3E}">
        <p14:creationId xmlns:p14="http://schemas.microsoft.com/office/powerpoint/2010/main" val="300279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53035" y="403412"/>
            <a:ext cx="8767483" cy="1196788"/>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89212" y="2366681"/>
            <a:ext cx="9251576" cy="3482789"/>
          </a:xfrm>
        </p:spPr>
        <p:txBody>
          <a:bodyPr>
            <a:normAutofit/>
          </a:bodyPr>
          <a:lstStyle/>
          <a:p>
            <a:pPr algn="ctr"/>
            <a:r>
              <a:rPr lang="mn-MN" sz="2000" dirty="0" smtClean="0">
                <a:solidFill>
                  <a:srgbClr val="7030A0"/>
                </a:solidFill>
                <a:latin typeface="Arial" panose="020B0604020202020204" pitchFamily="34" charset="0"/>
                <a:cs typeface="Arial" panose="020B0604020202020204" pitchFamily="34" charset="0"/>
              </a:rPr>
              <a:t>Сэдэв. 2. Орон нутгийн хөгжлийн сангийн хэрэгжилтийн үе шат бүрт иргэдийг мэдээллээр хангах нь</a:t>
            </a:r>
          </a:p>
          <a:p>
            <a:pPr algn="ctr"/>
            <a:r>
              <a:rPr lang="mn-MN" sz="2000" dirty="0" smtClean="0">
                <a:solidFill>
                  <a:srgbClr val="7030A0"/>
                </a:solidFill>
                <a:latin typeface="Arial" panose="020B0604020202020204" pitchFamily="34" charset="0"/>
                <a:cs typeface="Arial" panose="020B0604020202020204" pitchFamily="34" charset="0"/>
              </a:rPr>
              <a:t>/Мэдээлэлтэй иргэн-чанартай оролцоо/</a:t>
            </a:r>
          </a:p>
          <a:p>
            <a:pPr algn="ctr"/>
            <a:endParaRPr lang="mn-MN" sz="2000" dirty="0">
              <a:solidFill>
                <a:srgbClr val="7030A0"/>
              </a:solidFill>
              <a:latin typeface="Arial" panose="020B0604020202020204" pitchFamily="34" charset="0"/>
              <a:cs typeface="Arial" panose="020B0604020202020204" pitchFamily="34" charset="0"/>
            </a:endParaRPr>
          </a:p>
          <a:p>
            <a:pPr algn="ctr"/>
            <a:endParaRPr lang="mn-MN" sz="2000" dirty="0" smtClean="0">
              <a:solidFill>
                <a:srgbClr val="7030A0"/>
              </a:solidFill>
              <a:latin typeface="Arial" panose="020B0604020202020204" pitchFamily="34" charset="0"/>
              <a:cs typeface="Arial" panose="020B0604020202020204" pitchFamily="34" charset="0"/>
            </a:endParaRPr>
          </a:p>
          <a:p>
            <a:pPr algn="ctr"/>
            <a:endParaRPr lang="mn-MN" sz="2000" dirty="0">
              <a:solidFill>
                <a:srgbClr val="7030A0"/>
              </a:solidFill>
              <a:latin typeface="Arial" panose="020B0604020202020204" pitchFamily="34" charset="0"/>
              <a:cs typeface="Arial" panose="020B0604020202020204" pitchFamily="34" charset="0"/>
            </a:endParaRPr>
          </a:p>
          <a:p>
            <a:pPr algn="ctr"/>
            <a:endParaRPr lang="mn-MN" sz="2000" dirty="0" smtClean="0">
              <a:solidFill>
                <a:srgbClr val="7030A0"/>
              </a:solidFill>
              <a:latin typeface="Arial" panose="020B0604020202020204" pitchFamily="34" charset="0"/>
              <a:cs typeface="Arial" panose="020B0604020202020204" pitchFamily="34" charset="0"/>
            </a:endParaRPr>
          </a:p>
          <a:p>
            <a:pPr algn="ctr"/>
            <a:r>
              <a:rPr lang="mn-MN" sz="2000" dirty="0" smtClean="0">
                <a:solidFill>
                  <a:srgbClr val="7030A0"/>
                </a:solidFill>
                <a:latin typeface="Arial" panose="020B0604020202020204" pitchFamily="34" charset="0"/>
                <a:cs typeface="Arial" panose="020B0604020202020204" pitchFamily="34" charset="0"/>
              </a:rPr>
              <a:t>2019.11.16-17</a:t>
            </a:r>
            <a:endParaRPr lang="en-US" sz="2000" dirty="0">
              <a:solidFill>
                <a:srgbClr val="7030A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a:t>
            </a:fld>
            <a:endParaRPr lang="en-US"/>
          </a:p>
        </p:txBody>
      </p:sp>
    </p:spTree>
    <p:extLst>
      <p:ext uri="{BB962C8B-B14F-4D97-AF65-F5344CB8AC3E}">
        <p14:creationId xmlns:p14="http://schemas.microsoft.com/office/powerpoint/2010/main" val="1877704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8889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5" y="1304364"/>
            <a:ext cx="9004548" cy="5553635"/>
          </a:xfrm>
        </p:spPr>
        <p:txBody>
          <a:bodyPr>
            <a:normAutofit/>
          </a:bodyPr>
          <a:lstStyle/>
          <a:p>
            <a:pPr marL="0" indent="457200" algn="just">
              <a:buNone/>
            </a:pPr>
            <a:r>
              <a:rPr lang="mn-MN" dirty="0" smtClean="0">
                <a:solidFill>
                  <a:srgbClr val="7030A0"/>
                </a:solidFill>
                <a:latin typeface="Arial" panose="020B0604020202020204" pitchFamily="34" charset="0"/>
                <a:cs typeface="Arial" panose="020B0604020202020204" pitchFamily="34" charset="0"/>
              </a:rPr>
              <a:t>”Мэдээллийн </a:t>
            </a:r>
            <a:r>
              <a:rPr lang="mn-MN" dirty="0">
                <a:solidFill>
                  <a:srgbClr val="7030A0"/>
                </a:solidFill>
                <a:latin typeface="Arial" panose="020B0604020202020204" pitchFamily="34" charset="0"/>
                <a:cs typeface="Arial" panose="020B0604020202020204" pitchFamily="34" charset="0"/>
              </a:rPr>
              <a:t>хөтөч баг”-аас ОНХС-ийн </a:t>
            </a:r>
            <a:r>
              <a:rPr lang="mn-MN" dirty="0" smtClean="0">
                <a:solidFill>
                  <a:srgbClr val="7030A0"/>
                </a:solidFill>
                <a:latin typeface="Arial" panose="020B0604020202020204" pitchFamily="34" charset="0"/>
                <a:cs typeface="Arial" panose="020B0604020202020204" pitchFamily="34" charset="0"/>
              </a:rPr>
              <a:t>хөрөнгийн гүйцэтгэлийн /тайлагналт/ үе </a:t>
            </a:r>
            <a:r>
              <a:rPr lang="mn-MN" dirty="0">
                <a:solidFill>
                  <a:srgbClr val="7030A0"/>
                </a:solidFill>
                <a:latin typeface="Arial" panose="020B0604020202020204" pitchFamily="34" charset="0"/>
                <a:cs typeface="Arial" panose="020B0604020202020204" pitchFamily="34" charset="0"/>
              </a:rPr>
              <a:t>шатанд иргэдийг мэдээллээр хангах үйл ажиллагааны зохион байгуулалт:Үүнд: </a:t>
            </a:r>
            <a:r>
              <a:rPr lang="mn-MN" dirty="0" smtClean="0">
                <a:solidFill>
                  <a:srgbClr val="7030A0"/>
                </a:solidFill>
                <a:latin typeface="Arial" panose="020B0604020202020204" pitchFamily="34" charset="0"/>
                <a:cs typeface="Arial" panose="020B0604020202020204" pitchFamily="34" charset="0"/>
              </a:rPr>
              <a:t>/ОНХС-ийн журмаас:/</a:t>
            </a:r>
          </a:p>
          <a:p>
            <a:pPr marL="0" indent="457200" algn="just" fontAlgn="t">
              <a:buNone/>
            </a:pPr>
            <a:r>
              <a:rPr lang="mn-MN" dirty="0" smtClean="0">
                <a:solidFill>
                  <a:srgbClr val="7030A0"/>
                </a:solidFill>
                <a:latin typeface="Arial" panose="020B0604020202020204" pitchFamily="34" charset="0"/>
                <a:cs typeface="Arial" panose="020B0604020202020204" pitchFamily="34" charset="0"/>
              </a:rPr>
              <a:t>9.4.</a:t>
            </a:r>
            <a:r>
              <a:rPr lang="en-US" dirty="0" smtClean="0">
                <a:solidFill>
                  <a:srgbClr val="7030A0"/>
                </a:solidFill>
                <a:latin typeface="Arial" panose="020B0604020202020204" pitchFamily="34" charset="0"/>
                <a:cs typeface="Arial" panose="020B0604020202020204" pitchFamily="34" charset="0"/>
              </a:rPr>
              <a:t>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төлөвлөлт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санхүүжилт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зарцуулалт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гүйцэтгэл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тайлагналт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бүртгэл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энэ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хэрэгжилтэд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төв</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дотоод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хөндлөнгийн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аймаг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нийслэл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ИТХ-</a:t>
            </a:r>
            <a:r>
              <a:rPr lang="en-US" dirty="0" err="1">
                <a:solidFill>
                  <a:srgbClr val="7030A0"/>
                </a:solidFill>
                <a:latin typeface="Arial" panose="020B0604020202020204" pitchFamily="34" charset="0"/>
                <a:cs typeface="Arial" panose="020B0604020202020204" pitchFamily="34" charset="0"/>
              </a:rPr>
              <a:t>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дэргэдэх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нийгмийн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байгууллагууд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Монгол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Улсын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Төрийн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Төрийн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шалгалтын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захиргаа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дэвсгэрийн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нэгж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түүний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удирдлагын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Төсвийн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газрын</a:t>
            </a:r>
            <a:r>
              <a:rPr lang="en-US" dirty="0">
                <a:solidFill>
                  <a:srgbClr val="7030A0"/>
                </a:solidFill>
                <a:latin typeface="Arial" panose="020B0604020202020204" pitchFamily="34" charset="0"/>
                <a:cs typeface="Arial" panose="020B0604020202020204" pitchFamily="34" charset="0"/>
              </a:rPr>
              <a:t> 2015 </a:t>
            </a:r>
            <a:r>
              <a:rPr lang="en-US" dirty="0" err="1">
                <a:solidFill>
                  <a:srgbClr val="7030A0"/>
                </a:solidFill>
                <a:latin typeface="Arial" panose="020B0604020202020204" pitchFamily="34" charset="0"/>
                <a:cs typeface="Arial" panose="020B0604020202020204" pitchFamily="34" charset="0"/>
              </a:rPr>
              <a:t>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Дүрэм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батлах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a:t>
            </a:r>
            <a:r>
              <a:rPr lang="en-US" dirty="0">
                <a:solidFill>
                  <a:srgbClr val="7030A0"/>
                </a:solidFill>
                <a:latin typeface="Arial" panose="020B0604020202020204" pitchFamily="34" charset="0"/>
                <a:cs typeface="Arial" panose="020B0604020202020204" pitchFamily="34" charset="0"/>
              </a:rPr>
              <a:t>” 483 </a:t>
            </a:r>
            <a:r>
              <a:rPr lang="en-US" dirty="0" err="1">
                <a:solidFill>
                  <a:srgbClr val="7030A0"/>
                </a:solidFill>
                <a:latin typeface="Arial" panose="020B0604020202020204" pitchFamily="34" charset="0"/>
                <a:cs typeface="Arial" panose="020B0604020202020204" pitchFamily="34" charset="0"/>
              </a:rPr>
              <a:t>дугаар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тогтоолын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хавсралтаар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батлагдсан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Дотоод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дүрэм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эдгээртэй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нийцүүлэн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гаргасан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хууль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тогтоомжид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чиг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дагуу</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тавина</a:t>
            </a:r>
            <a:r>
              <a:rPr lang="en-US" dirty="0">
                <a:solidFill>
                  <a:srgbClr val="7030A0"/>
                </a:solidFill>
                <a:latin typeface="Arial" panose="020B0604020202020204" pitchFamily="34" charset="0"/>
                <a:cs typeface="Arial" panose="020B0604020202020204" pitchFamily="34" charset="0"/>
              </a:rPr>
              <a:t>.</a:t>
            </a:r>
          </a:p>
          <a:p>
            <a:pPr marL="0" indent="457200" algn="just" fontAlgn="t">
              <a:buNone/>
            </a:pPr>
            <a:r>
              <a:rPr lang="mn-MN" dirty="0" smtClean="0">
                <a:solidFill>
                  <a:srgbClr val="7030A0"/>
                </a:solidFill>
                <a:latin typeface="Arial" panose="020B0604020202020204" pitchFamily="34" charset="0"/>
                <a:cs typeface="Arial" panose="020B0604020202020204" pitchFamily="34" charset="0"/>
              </a:rPr>
              <a:t>9.5.</a:t>
            </a:r>
            <a:r>
              <a:rPr lang="en-US" dirty="0" err="1" smtClean="0">
                <a:solidFill>
                  <a:srgbClr val="7030A0"/>
                </a:solidFill>
                <a:latin typeface="Arial" panose="020B0604020202020204" pitchFamily="34" charset="0"/>
                <a:cs typeface="Arial" panose="020B0604020202020204" pitchFamily="34" charset="0"/>
              </a:rPr>
              <a:t>Энэ</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журмын</a:t>
            </a:r>
            <a:r>
              <a:rPr lang="en-US" dirty="0" smtClean="0">
                <a:solidFill>
                  <a:srgbClr val="7030A0"/>
                </a:solidFill>
                <a:latin typeface="Arial" panose="020B0604020202020204" pitchFamily="34" charset="0"/>
                <a:cs typeface="Arial" panose="020B0604020202020204" pitchFamily="34" charset="0"/>
              </a:rPr>
              <a:t> 9.5-д </a:t>
            </a:r>
            <a:r>
              <a:rPr lang="en-US" dirty="0" err="1" smtClean="0">
                <a:solidFill>
                  <a:srgbClr val="7030A0"/>
                </a:solidFill>
                <a:latin typeface="Arial" panose="020B0604020202020204" pitchFamily="34" charset="0"/>
                <a:cs typeface="Arial" panose="020B0604020202020204" pitchFamily="34" charset="0"/>
              </a:rPr>
              <a:t>заасны</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дагуу</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хийсэн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хяналт-шинжилгээ</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үнэлгээний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тайлан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дүгнэлт</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зөвлөмжийг</a:t>
            </a:r>
            <a:r>
              <a:rPr lang="en-US" dirty="0" smtClean="0">
                <a:solidFill>
                  <a:srgbClr val="7030A0"/>
                </a:solidFill>
                <a:latin typeface="Arial" panose="020B0604020202020204" pitchFamily="34" charset="0"/>
                <a:cs typeface="Arial" panose="020B0604020202020204" pitchFamily="34" charset="0"/>
              </a:rPr>
              <a:t> 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цахим</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хуудсаар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дамжуулан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олон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нийтэд</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тухай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бүр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мэдээлэх</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үүргийг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аймаг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нийслэлийн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Засаг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даргын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Тамгын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газрын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Хяналт-шинжилгээ</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үнэлгээ</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дотоод</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аудитын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хэлтэс</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сум</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дүүргийн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Засаг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даргын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Тамгын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газар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хүлээнэ</a:t>
            </a:r>
            <a:r>
              <a:rPr lang="en-US" dirty="0" smtClean="0">
                <a:solidFill>
                  <a:srgbClr val="7030A0"/>
                </a:solidFill>
                <a:latin typeface="Arial" panose="020B0604020202020204" pitchFamily="34" charset="0"/>
                <a:cs typeface="Arial" panose="020B0604020202020204" pitchFamily="34" charset="0"/>
              </a:rPr>
              <a:t>.</a:t>
            </a:r>
          </a:p>
          <a:p>
            <a:pPr marL="0" indent="457200" algn="just">
              <a:buNone/>
            </a:pPr>
            <a:endParaRPr lang="mn-MN" dirty="0" smtClean="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57200" algn="just">
              <a:buNone/>
            </a:pP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10</a:t>
            </a:fld>
            <a:endParaRPr lang="en-US"/>
          </a:p>
        </p:txBody>
      </p:sp>
    </p:spTree>
    <p:extLst>
      <p:ext uri="{BB962C8B-B14F-4D97-AF65-F5344CB8AC3E}">
        <p14:creationId xmlns:p14="http://schemas.microsoft.com/office/powerpoint/2010/main" val="931247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06071"/>
            <a:ext cx="8596668" cy="4787153"/>
          </a:xfrm>
        </p:spPr>
        <p:txBody>
          <a:bodyPr>
            <a:normAutofit/>
          </a:bodyPr>
          <a:lstStyle/>
          <a:p>
            <a:pPr marL="0" indent="403225" algn="just">
              <a:buNone/>
            </a:pPr>
            <a:r>
              <a:rPr lang="mn-MN" dirty="0" smtClean="0">
                <a:solidFill>
                  <a:srgbClr val="7030A0"/>
                </a:solidFill>
                <a:latin typeface="Arial" panose="020B0604020202020204" pitchFamily="34" charset="0"/>
                <a:cs typeface="Arial" panose="020B0604020202020204" pitchFamily="34" charset="0"/>
              </a:rPr>
              <a:t>”Мэдээллийн </a:t>
            </a:r>
            <a:r>
              <a:rPr lang="mn-MN" dirty="0">
                <a:solidFill>
                  <a:srgbClr val="7030A0"/>
                </a:solidFill>
                <a:latin typeface="Arial" panose="020B0604020202020204" pitchFamily="34" charset="0"/>
                <a:cs typeface="Arial" panose="020B0604020202020204" pitchFamily="34" charset="0"/>
              </a:rPr>
              <a:t>хөтөч баг”-аас ОНХС-ийн хөрөнгийн гүйцэтгэлийн /тайлагналт/ үе шатанд иргэдийг мэдээллээр хангах үйл ажиллагааны зохион байгуулалт:Үүнд: /ОНХС-ийн журмаас:/</a:t>
            </a:r>
          </a:p>
          <a:p>
            <a:pPr marL="0" indent="403225" algn="just">
              <a:buNone/>
            </a:pPr>
            <a:r>
              <a:rPr lang="en-US" dirty="0">
                <a:solidFill>
                  <a:srgbClr val="7030A0"/>
                </a:solidFill>
                <a:latin typeface="Arial" panose="020B0604020202020204" pitchFamily="34" charset="0"/>
                <a:cs typeface="Arial" panose="020B0604020202020204" pitchFamily="34" charset="0"/>
              </a:rPr>
              <a:t>9.8.Энэ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9.4, 9.5-д </a:t>
            </a:r>
            <a:r>
              <a:rPr lang="en-US" dirty="0" err="1">
                <a:solidFill>
                  <a:srgbClr val="7030A0"/>
                </a:solidFill>
                <a:latin typeface="Arial" panose="020B0604020202020204" pitchFamily="34" charset="0"/>
                <a:cs typeface="Arial" panose="020B0604020202020204" pitchFamily="34" charset="0"/>
              </a:rPr>
              <a:t>заасан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дангаараа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нийгмийн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байгууллагын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төлөөллийг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оролцуулан</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үйл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ажиллагаанд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шалгалт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хяналт-шинжилгээ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үнэлгээний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дүгнэлт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зөвлөмж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акт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албан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шаардлагыг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шатны</a:t>
            </a:r>
            <a:r>
              <a:rPr lang="en-US" dirty="0">
                <a:solidFill>
                  <a:srgbClr val="7030A0"/>
                </a:solidFill>
                <a:latin typeface="Arial" panose="020B0604020202020204" pitchFamily="34" charset="0"/>
                <a:cs typeface="Arial" panose="020B0604020202020204" pitchFamily="34" charset="0"/>
              </a:rPr>
              <a:t> ИТХ-</a:t>
            </a:r>
            <a:r>
              <a:rPr lang="en-US" dirty="0" err="1">
                <a:solidFill>
                  <a:srgbClr val="7030A0"/>
                </a:solidFill>
                <a:latin typeface="Arial" panose="020B0604020202020204" pitchFamily="34" charset="0"/>
                <a:cs typeface="Arial" panose="020B0604020202020204" pitchFamily="34" charset="0"/>
              </a:rPr>
              <a:t>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жил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хэлэлцүүлнэ</a:t>
            </a:r>
            <a:r>
              <a:rPr lang="en-US" dirty="0" smtClean="0">
                <a:solidFill>
                  <a:srgbClr val="7030A0"/>
                </a:solidFill>
                <a:latin typeface="Arial" panose="020B0604020202020204" pitchFamily="34" charset="0"/>
                <a:cs typeface="Arial" panose="020B0604020202020204" pitchFamily="34" charset="0"/>
              </a:rPr>
              <a:t>.</a:t>
            </a:r>
            <a:endParaRPr lang="mn-MN" dirty="0" smtClean="0">
              <a:solidFill>
                <a:srgbClr val="7030A0"/>
              </a:solidFill>
              <a:latin typeface="Arial" panose="020B0604020202020204" pitchFamily="34" charset="0"/>
              <a:cs typeface="Arial" panose="020B0604020202020204" pitchFamily="34" charset="0"/>
            </a:endParaRPr>
          </a:p>
          <a:p>
            <a:pPr marL="0" indent="403225" algn="just">
              <a:buNone/>
            </a:pPr>
            <a:r>
              <a:rPr lang="mn-MN" dirty="0">
                <a:solidFill>
                  <a:srgbClr val="7030A0"/>
                </a:solidFill>
                <a:latin typeface="Arial" panose="020B0604020202020204" pitchFamily="34" charset="0"/>
                <a:cs typeface="Arial" panose="020B0604020202020204" pitchFamily="34" charset="0"/>
              </a:rPr>
              <a:t>Багийн” Мэдээллийн хөтөч баг”-аас ОНХС-ийн </a:t>
            </a:r>
            <a:r>
              <a:rPr lang="mn-MN" dirty="0" smtClean="0">
                <a:solidFill>
                  <a:srgbClr val="7030A0"/>
                </a:solidFill>
                <a:latin typeface="Arial" panose="020B0604020202020204" pitchFamily="34" charset="0"/>
                <a:cs typeface="Arial" panose="020B0604020202020204" pitchFamily="34" charset="0"/>
              </a:rPr>
              <a:t>гүйцэтгэлийн /тайлагналт/ үйл </a:t>
            </a:r>
            <a:r>
              <a:rPr lang="mn-MN" dirty="0">
                <a:solidFill>
                  <a:srgbClr val="7030A0"/>
                </a:solidFill>
                <a:latin typeface="Arial" panose="020B0604020202020204" pitchFamily="34" charset="0"/>
                <a:cs typeface="Arial" panose="020B0604020202020204" pitchFamily="34" charset="0"/>
              </a:rPr>
              <a:t>ажиллагааны үе </a:t>
            </a:r>
            <a:r>
              <a:rPr lang="mn-MN" dirty="0" smtClean="0">
                <a:solidFill>
                  <a:srgbClr val="7030A0"/>
                </a:solidFill>
                <a:latin typeface="Arial" panose="020B0604020202020204" pitchFamily="34" charset="0"/>
                <a:cs typeface="Arial" panose="020B0604020202020204" pitchFamily="34" charset="0"/>
              </a:rPr>
              <a:t>шатны мэдээлэл олж авах, </a:t>
            </a:r>
            <a:r>
              <a:rPr lang="mn-MN" dirty="0">
                <a:solidFill>
                  <a:srgbClr val="7030A0"/>
                </a:solidFill>
                <a:latin typeface="Arial" panose="020B0604020202020204" pitchFamily="34" charset="0"/>
                <a:cs typeface="Arial" panose="020B0604020202020204" pitchFamily="34" charset="0"/>
              </a:rPr>
              <a:t>иргэдийг мэдээллээр хангах </a:t>
            </a:r>
            <a:r>
              <a:rPr lang="mn-MN" dirty="0" smtClean="0">
                <a:solidFill>
                  <a:srgbClr val="7030A0"/>
                </a:solidFill>
                <a:latin typeface="Arial" panose="020B0604020202020204" pitchFamily="34" charset="0"/>
                <a:cs typeface="Arial" panose="020B0604020202020204" pitchFamily="34" charset="0"/>
              </a:rPr>
              <a:t>арга хэлбэрээс:</a:t>
            </a:r>
          </a:p>
          <a:p>
            <a:pPr marL="0" indent="403225"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ОНХС-ийн тайлагналт хэлэлцсэн ИТХ түүний Тэргүүлэгчдийн хуралд оролцох</a:t>
            </a:r>
          </a:p>
          <a:p>
            <a:pPr marL="0" indent="403225"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ОНХС-ийн үйл ажиллагаа хариуцсан байгууллага, албан тушаалтнаас мэдээлэл олж авах</a:t>
            </a:r>
          </a:p>
          <a:p>
            <a:pPr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03225">
              <a:buNone/>
            </a:pPr>
            <a:endParaRPr lang="en-US" dirty="0">
              <a:solidFill>
                <a:srgbClr val="7030A0"/>
              </a:solidFill>
              <a:latin typeface="Arial" panose="020B0604020202020204" pitchFamily="34" charset="0"/>
              <a:cs typeface="Arial" panose="020B0604020202020204" pitchFamily="34" charset="0"/>
            </a:endParaRPr>
          </a:p>
          <a:p>
            <a:pPr marL="0" indent="403225">
              <a:buNone/>
            </a:pPr>
            <a:endParaRPr lang="en-US" dirty="0">
              <a:solidFill>
                <a:srgbClr val="7030A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11</a:t>
            </a:fld>
            <a:endParaRPr lang="en-US"/>
          </a:p>
        </p:txBody>
      </p:sp>
    </p:spTree>
    <p:extLst>
      <p:ext uri="{BB962C8B-B14F-4D97-AF65-F5344CB8AC3E}">
        <p14:creationId xmlns:p14="http://schemas.microsoft.com/office/powerpoint/2010/main" val="2175757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59859"/>
            <a:ext cx="8596668" cy="5150222"/>
          </a:xfrm>
        </p:spPr>
        <p:txBody>
          <a:bodyPr>
            <a:normAutofit/>
          </a:bodyPr>
          <a:lstStyle/>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НӨУБ-ын болон НЗБ-ын шийдвэр, тайлан мэдээлэл</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Төрийн болон Иргэний нийгмийн байгууллага, хөндлөнгийн аудитын байгууллагын хяналт, үнэлгээ</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Судалгаа шинжилгээний мэдээлэл тайлан</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Цахим </a:t>
            </a:r>
            <a:r>
              <a:rPr lang="mn-MN" dirty="0">
                <a:solidFill>
                  <a:srgbClr val="7030A0"/>
                </a:solidFill>
                <a:latin typeface="Arial" panose="020B0604020202020204" pitchFamily="34" charset="0"/>
                <a:cs typeface="Arial" panose="020B0604020202020204" pitchFamily="34" charset="0"/>
              </a:rPr>
              <a:t>мэдээллийн </a:t>
            </a:r>
            <a:r>
              <a:rPr lang="mn-MN" dirty="0" smtClean="0">
                <a:solidFill>
                  <a:srgbClr val="7030A0"/>
                </a:solidFill>
                <a:latin typeface="Arial" panose="020B0604020202020204" pitchFamily="34" charset="0"/>
                <a:cs typeface="Arial" panose="020B0604020202020204" pitchFamily="34" charset="0"/>
              </a:rPr>
              <a:t>хэрэгслээс</a:t>
            </a: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Хяналт үнэлгээний байгууллагаас </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Сургалт, уулзалт зөвлөгөөнд оролцох</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Ажил гүйцэтгэгч байгууллага, ААН, иргэдээс </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Иргэдээс мэдээлэл  /Хүмүүсийн ярианаас “олны үг ортой”/</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Мэдээллийн самбар</a:t>
            </a:r>
          </a:p>
          <a:p>
            <a:pPr marL="0" indent="0" algn="just">
              <a:buNone/>
            </a:pPr>
            <a:r>
              <a:rPr lang="mn-MN" dirty="0" smtClean="0">
                <a:solidFill>
                  <a:srgbClr val="7030A0"/>
                </a:solidFill>
                <a:latin typeface="Arial" panose="020B0604020202020204" pitchFamily="34" charset="0"/>
                <a:cs typeface="Arial" panose="020B0604020202020204" pitchFamily="34" charset="0"/>
              </a:rPr>
              <a:t>ОНХС-ийн тайлагналтын үеийн мэдээллийг авсан мэдээ, мэдээллийг дээр дурьдсан арга замаар буцааж иргэдэд түгээх арга хэмжээг зохион байгуулж ажиллах, Мөн мэдээллийг түгээх бусад сайн туршлагыг судалж хэрэгжүүлэх </a:t>
            </a:r>
          </a:p>
          <a:p>
            <a:pPr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marL="0" indent="457200" algn="just">
              <a:buNone/>
            </a:pPr>
            <a:endParaRPr lang="en-US" dirty="0">
              <a:solidFill>
                <a:srgbClr val="7030A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12</a:t>
            </a:fld>
            <a:endParaRPr lang="en-US"/>
          </a:p>
        </p:txBody>
      </p:sp>
    </p:spTree>
    <p:extLst>
      <p:ext uri="{BB962C8B-B14F-4D97-AF65-F5344CB8AC3E}">
        <p14:creationId xmlns:p14="http://schemas.microsoft.com/office/powerpoint/2010/main" val="4155099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27529"/>
          </a:xfrm>
        </p:spPr>
        <p:txBody>
          <a:bodyPr>
            <a:normAutofit fontScale="90000"/>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371601"/>
            <a:ext cx="8596668" cy="4669762"/>
          </a:xfrm>
        </p:spPr>
        <p:txBody>
          <a:bodyPr>
            <a:normAutofit lnSpcReduction="10000"/>
          </a:bodyPr>
          <a:lstStyle/>
          <a:p>
            <a:pPr marL="0" indent="457200" algn="just">
              <a:lnSpc>
                <a:spcPct val="110000"/>
              </a:lnSpc>
            </a:pPr>
            <a:r>
              <a:rPr lang="mn-MN" dirty="0">
                <a:solidFill>
                  <a:srgbClr val="7030A0"/>
                </a:solidFill>
                <a:latin typeface="Arial" panose="020B0604020202020204" pitchFamily="34" charset="0"/>
                <a:cs typeface="Arial" panose="020B0604020202020204" pitchFamily="34" charset="0"/>
              </a:rPr>
              <a:t>”Мэдээллийн хөтөч баг”-аас </a:t>
            </a:r>
            <a:r>
              <a:rPr lang="mn-MN" dirty="0" smtClean="0">
                <a:solidFill>
                  <a:srgbClr val="7030A0"/>
                </a:solidFill>
                <a:latin typeface="Arial" panose="020B0604020202020204" pitchFamily="34" charset="0"/>
                <a:cs typeface="Arial" panose="020B0604020202020204" pitchFamily="34" charset="0"/>
              </a:rPr>
              <a:t>иргэдийг ОНХС-ийн </a:t>
            </a:r>
            <a:r>
              <a:rPr lang="mn-MN" dirty="0">
                <a:solidFill>
                  <a:srgbClr val="7030A0"/>
                </a:solidFill>
                <a:latin typeface="Arial" panose="020B0604020202020204" pitchFamily="34" charset="0"/>
                <a:cs typeface="Arial" panose="020B0604020202020204" pitchFamily="34" charset="0"/>
              </a:rPr>
              <a:t>хөрөнгийн удирдлагын </a:t>
            </a:r>
            <a:r>
              <a:rPr lang="mn-MN" dirty="0" smtClean="0">
                <a:solidFill>
                  <a:srgbClr val="7030A0"/>
                </a:solidFill>
                <a:latin typeface="Arial" panose="020B0604020202020204" pitchFamily="34" charset="0"/>
                <a:cs typeface="Arial" panose="020B0604020202020204" pitchFamily="34" charset="0"/>
              </a:rPr>
              <a:t> </a:t>
            </a:r>
            <a:r>
              <a:rPr lang="mn-MN" dirty="0">
                <a:solidFill>
                  <a:srgbClr val="7030A0"/>
                </a:solidFill>
                <a:latin typeface="Arial" panose="020B0604020202020204" pitchFamily="34" charset="0"/>
                <a:cs typeface="Arial" panose="020B0604020202020204" pitchFamily="34" charset="0"/>
              </a:rPr>
              <a:t>мэдээллээр хангах үйл ажиллагааны зохион байгуулалт</a:t>
            </a:r>
            <a:r>
              <a:rPr lang="mn-MN" dirty="0" smtClean="0">
                <a:solidFill>
                  <a:srgbClr val="7030A0"/>
                </a:solidFill>
                <a:latin typeface="Arial" panose="020B0604020202020204" pitchFamily="34" charset="0"/>
                <a:cs typeface="Arial" panose="020B0604020202020204" pitchFamily="34" charset="0"/>
              </a:rPr>
              <a:t>:</a:t>
            </a:r>
          </a:p>
          <a:p>
            <a:pPr algn="just">
              <a:lnSpc>
                <a:spcPct val="110000"/>
              </a:lnSpc>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ОНХС-ийн хөрөнгийн бүтээн байгуулалт, хэрэгжүүлсэн төсөл арга хэмжээ, хөрөнгийн бүртгэлжүүлэлтийн шийдвэр, тайлан мэдээлэл</a:t>
            </a:r>
          </a:p>
          <a:p>
            <a:pPr algn="just">
              <a:lnSpc>
                <a:spcPct val="110000"/>
              </a:lnSpc>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Эзэмшил, ашиглалтын үйл ажиллагааны мэдээлэл</a:t>
            </a:r>
          </a:p>
          <a:p>
            <a:pPr algn="just">
              <a:lnSpc>
                <a:spcPct val="110000"/>
              </a:lnSpc>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Үр дүн, үр өгөөж, чанарын мэдээлэл /эдийн засгийн болон нийтийн эрх ашгийн/ </a:t>
            </a:r>
          </a:p>
          <a:p>
            <a:pPr algn="just">
              <a:lnSpc>
                <a:spcPct val="110000"/>
              </a:lnSpc>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Байгаль орчны эерэг нөлөөллийн мэдээлэл /Ногоон, эко үзэл баримтлал/</a:t>
            </a:r>
          </a:p>
          <a:p>
            <a:pPr marL="0" indent="457200" algn="just">
              <a:lnSpc>
                <a:spcPct val="110000"/>
              </a:lnSpc>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a:t>
            </a:r>
            <a:r>
              <a:rPr lang="en-US" dirty="0" err="1" smtClean="0">
                <a:solidFill>
                  <a:srgbClr val="7030A0"/>
                </a:solidFill>
                <a:latin typeface="Arial" panose="020B0604020202020204" pitchFamily="34" charset="0"/>
                <a:cs typeface="Arial" panose="020B0604020202020204" pitchFamily="34" charset="0"/>
              </a:rPr>
              <a:t>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Тамгын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газар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нь</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сум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дүүргийн</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төлөвлөлт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санхүүжилт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зарцуулалт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гүйцэтгэл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тайлагналт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бүртгэл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энэ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хэрэгжилттэй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холбоотой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хийгдсэн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аудит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хяналт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шалгалтын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тайлан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дүгнэлт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зөвлөмж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акт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албан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шаардлага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бусад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мэдээллийг</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цахим</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хуудсаар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дамжуулан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хагас</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бүтэн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жилээр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мэдээлнэ</a:t>
            </a:r>
            <a:r>
              <a:rPr lang="en-US" dirty="0" smtClean="0">
                <a:solidFill>
                  <a:srgbClr val="7030A0"/>
                </a:solidFill>
                <a:latin typeface="Arial" panose="020B0604020202020204" pitchFamily="34" charset="0"/>
                <a:cs typeface="Arial" panose="020B0604020202020204" pitchFamily="34" charset="0"/>
              </a:rPr>
              <a:t>.</a:t>
            </a:r>
            <a:r>
              <a:rPr lang="mn-MN" dirty="0" smtClean="0">
                <a:solidFill>
                  <a:srgbClr val="7030A0"/>
                </a:solidFill>
                <a:latin typeface="Arial" panose="020B0604020202020204" pitchFamily="34" charset="0"/>
                <a:cs typeface="Arial" panose="020B0604020202020204" pitchFamily="34" charset="0"/>
              </a:rPr>
              <a:t>/ ОНХС-ийн журмын 10.3.5 дахь заалт/ </a:t>
            </a:r>
            <a:endParaRPr lang="en-US" dirty="0">
              <a:solidFill>
                <a:srgbClr val="7030A0"/>
              </a:solidFill>
              <a:latin typeface="Arial" panose="020B0604020202020204" pitchFamily="34" charset="0"/>
              <a:cs typeface="Arial" panose="020B0604020202020204" pitchFamily="34" charset="0"/>
            </a:endParaRPr>
          </a:p>
          <a:p>
            <a:pPr algn="just">
              <a:lnSpc>
                <a:spcPct val="110000"/>
              </a:lnSpc>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en-US" dirty="0">
              <a:solidFill>
                <a:srgbClr val="7030A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13</a:t>
            </a:fld>
            <a:endParaRPr lang="en-US"/>
          </a:p>
        </p:txBody>
      </p:sp>
    </p:spTree>
    <p:extLst>
      <p:ext uri="{BB962C8B-B14F-4D97-AF65-F5344CB8AC3E}">
        <p14:creationId xmlns:p14="http://schemas.microsoft.com/office/powerpoint/2010/main" val="3853540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19519"/>
            <a:ext cx="8596668" cy="4746810"/>
          </a:xfrm>
        </p:spPr>
        <p:txBody>
          <a:bodyPr>
            <a:normAutofit/>
          </a:bodyPr>
          <a:lstStyle/>
          <a:p>
            <a:pPr marL="0" indent="457200" algn="just">
              <a:buNone/>
            </a:pPr>
            <a:r>
              <a:rPr lang="mn-MN" dirty="0" smtClean="0">
                <a:solidFill>
                  <a:srgbClr val="7030A0"/>
                </a:solidFill>
                <a:latin typeface="Arial" panose="020B0604020202020204" pitchFamily="34" charset="0"/>
                <a:cs typeface="Arial" panose="020B0604020202020204" pitchFamily="34" charset="0"/>
              </a:rPr>
              <a:t>Сургалтын сэдвийн дүгнэлт, ярилцлага дасгал ажиллах, сорил авах 5 минут</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“Орон нутгийн хөгжлийн сангийн үйл ажиллагааны хэрэгжилтийн үе шат бүрт мэдээллээр </a:t>
            </a:r>
            <a:r>
              <a:rPr lang="mn-MN" dirty="0">
                <a:solidFill>
                  <a:srgbClr val="7030A0"/>
                </a:solidFill>
                <a:latin typeface="Arial" panose="020B0604020202020204" pitchFamily="34" charset="0"/>
                <a:cs typeface="Arial" panose="020B0604020202020204" pitchFamily="34" charset="0"/>
              </a:rPr>
              <a:t>иргэдийг </a:t>
            </a:r>
            <a:r>
              <a:rPr lang="mn-MN" dirty="0" smtClean="0">
                <a:solidFill>
                  <a:srgbClr val="7030A0"/>
                </a:solidFill>
                <a:latin typeface="Arial" panose="020B0604020202020204" pitchFamily="34" charset="0"/>
                <a:cs typeface="Arial" panose="020B0604020202020204" pitchFamily="34" charset="0"/>
              </a:rPr>
              <a:t>хангах үйл ажиллагааны үр дүн буюу Мэдээлэлтэй иргэн чанартай оролцоо” сэдэвт ярилцлага, </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Дасгал ажиллах /ОНХС-ийн хэрэгжилтийн үе шат бүрт иргэдийг мэдээллээр хангахтай холбоотой тулгамждаж буй асуудал түүнийг шийдвэрлэх арга замын талаар/ </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Заасан сэдвээр сорил авах /Тестээр/</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Сургалтын сэдвээр оролцогчдын асуулт, </a:t>
            </a:r>
            <a:r>
              <a:rPr lang="mn-MN" dirty="0">
                <a:solidFill>
                  <a:srgbClr val="7030A0"/>
                </a:solidFill>
                <a:latin typeface="Arial" panose="020B0604020202020204" pitchFamily="34" charset="0"/>
                <a:cs typeface="Arial" panose="020B0604020202020204" pitchFamily="34" charset="0"/>
              </a:rPr>
              <a:t>санал дүгнэлт </a:t>
            </a:r>
            <a:endParaRPr lang="mn-MN" dirty="0" smtClean="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smtClean="0">
              <a:solidFill>
                <a:srgbClr val="7030A0"/>
              </a:solidFill>
              <a:latin typeface="Arial" panose="020B0604020202020204" pitchFamily="34" charset="0"/>
              <a:cs typeface="Arial" panose="020B0604020202020204" pitchFamily="34" charset="0"/>
            </a:endParaRPr>
          </a:p>
          <a:p>
            <a:pPr marL="0" indent="0" algn="ctr">
              <a:buNone/>
            </a:pPr>
            <a:r>
              <a:rPr lang="mn-MN" dirty="0" smtClean="0">
                <a:solidFill>
                  <a:srgbClr val="7030A0"/>
                </a:solidFill>
                <a:latin typeface="Arial" panose="020B0604020202020204" pitchFamily="34" charset="0"/>
                <a:cs typeface="Arial" panose="020B0604020202020204" pitchFamily="34" charset="0"/>
              </a:rPr>
              <a:t>Боловсруулсан: Сургагч багш Ц.Бямбадорж  </a:t>
            </a:r>
          </a:p>
        </p:txBody>
      </p:sp>
      <p:sp>
        <p:nvSpPr>
          <p:cNvPr id="6" name="Slide Number Placeholder 5"/>
          <p:cNvSpPr>
            <a:spLocks noGrp="1"/>
          </p:cNvSpPr>
          <p:nvPr>
            <p:ph type="sldNum" sz="quarter" idx="12"/>
          </p:nvPr>
        </p:nvSpPr>
        <p:spPr/>
        <p:txBody>
          <a:bodyPr/>
          <a:lstStyle/>
          <a:p>
            <a:fld id="{C2D1B260-E10E-47B8-A77C-B93D773E4570}" type="slidenum">
              <a:rPr lang="en-US" smtClean="0"/>
              <a:t>14</a:t>
            </a:fld>
            <a:endParaRPr lang="en-US"/>
          </a:p>
        </p:txBody>
      </p:sp>
    </p:spTree>
    <p:extLst>
      <p:ext uri="{BB962C8B-B14F-4D97-AF65-F5344CB8AC3E}">
        <p14:creationId xmlns:p14="http://schemas.microsoft.com/office/powerpoint/2010/main" val="2257841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Laptop\Desktop\иргэн сургалт 2019\45631607_1167352196755542_601964993956544512_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7471" y="995082"/>
            <a:ext cx="836407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2574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Image result for ÑÐ°Ð½Ð´ Ð±Ð°ÑÑÐ»Ð°Ð»Ð°Ð°"/>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6788" y="578224"/>
            <a:ext cx="8417859" cy="5463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817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976" y="365126"/>
            <a:ext cx="10331823" cy="643403"/>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0236"/>
            <a:ext cx="9327776" cy="4966727"/>
          </a:xfrm>
        </p:spPr>
        <p:txBody>
          <a:bodyPr>
            <a:normAutofit fontScale="92500" lnSpcReduction="10000"/>
          </a:bodyPr>
          <a:lstStyle/>
          <a:p>
            <a:pPr algn="ctr"/>
            <a:r>
              <a:rPr lang="mn-MN" sz="2000" dirty="0" smtClean="0">
                <a:solidFill>
                  <a:srgbClr val="7030A0"/>
                </a:solidFill>
                <a:latin typeface="Arial" panose="020B0604020202020204" pitchFamily="34" charset="0"/>
                <a:cs typeface="Arial" panose="020B0604020202020204" pitchFamily="34" charset="0"/>
              </a:rPr>
              <a:t>Сэдэв:1</a:t>
            </a:r>
            <a:r>
              <a:rPr lang="mn-MN" sz="2000" dirty="0">
                <a:solidFill>
                  <a:srgbClr val="7030A0"/>
                </a:solidFill>
                <a:latin typeface="Arial" panose="020B0604020202020204" pitchFamily="34" charset="0"/>
                <a:cs typeface="Arial" panose="020B0604020202020204" pitchFamily="34" charset="0"/>
              </a:rPr>
              <a:t>. Орон нутгийн хөгжлийн сангийн хэрэгжилтийн үе </a:t>
            </a:r>
            <a:r>
              <a:rPr lang="mn-MN" sz="2000" dirty="0" smtClean="0">
                <a:solidFill>
                  <a:srgbClr val="7030A0"/>
                </a:solidFill>
                <a:latin typeface="Arial" panose="020B0604020202020204" pitchFamily="34" charset="0"/>
                <a:cs typeface="Arial" panose="020B0604020202020204" pitchFamily="34" charset="0"/>
              </a:rPr>
              <a:t>шат</a:t>
            </a:r>
          </a:p>
          <a:p>
            <a:pPr marL="0" indent="0" algn="ctr">
              <a:buNone/>
            </a:pPr>
            <a:r>
              <a:rPr lang="mn-MN" sz="2000" dirty="0" smtClean="0">
                <a:solidFill>
                  <a:srgbClr val="7030A0"/>
                </a:solidFill>
                <a:latin typeface="Arial" panose="020B0604020202020204" pitchFamily="34" charset="0"/>
                <a:cs typeface="Arial" panose="020B0604020202020204" pitchFamily="34" charset="0"/>
              </a:rPr>
              <a:t> </a:t>
            </a:r>
            <a:r>
              <a:rPr lang="mn-MN" sz="2000" dirty="0">
                <a:solidFill>
                  <a:srgbClr val="7030A0"/>
                </a:solidFill>
                <a:latin typeface="Arial" panose="020B0604020202020204" pitchFamily="34" charset="0"/>
                <a:cs typeface="Arial" panose="020B0604020202020204" pitchFamily="34" charset="0"/>
              </a:rPr>
              <a:t>бүрт иргэдийг мэдээллээр хангах </a:t>
            </a:r>
            <a:r>
              <a:rPr lang="mn-MN" sz="2000" dirty="0" smtClean="0">
                <a:solidFill>
                  <a:srgbClr val="7030A0"/>
                </a:solidFill>
                <a:latin typeface="Arial" panose="020B0604020202020204" pitchFamily="34" charset="0"/>
                <a:cs typeface="Arial" panose="020B0604020202020204" pitchFamily="34" charset="0"/>
              </a:rPr>
              <a:t>нь</a:t>
            </a:r>
          </a:p>
          <a:p>
            <a:pPr marL="0" indent="457200" algn="just">
              <a:buNone/>
            </a:pPr>
            <a:r>
              <a:rPr lang="mn-MN" sz="2000" dirty="0" smtClean="0">
                <a:solidFill>
                  <a:srgbClr val="7030A0"/>
                </a:solidFill>
                <a:latin typeface="Arial" panose="020B0604020202020204" pitchFamily="34" charset="0"/>
                <a:cs typeface="Arial" panose="020B0604020202020204" pitchFamily="34" charset="0"/>
              </a:rPr>
              <a:t>Сэдвийн агуулга:</a:t>
            </a:r>
          </a:p>
          <a:p>
            <a:pPr marL="0" indent="457200" algn="just">
              <a:buFont typeface="Wingdings" panose="05000000000000000000" pitchFamily="2" charset="2"/>
              <a:buChar char="ü"/>
            </a:pPr>
            <a:r>
              <a:rPr lang="mn-MN" sz="2000" dirty="0">
                <a:solidFill>
                  <a:srgbClr val="7030A0"/>
                </a:solidFill>
                <a:latin typeface="Arial" panose="020B0604020202020204" pitchFamily="34" charset="0"/>
                <a:cs typeface="Arial" panose="020B0604020202020204" pitchFamily="34" charset="0"/>
              </a:rPr>
              <a:t> Орон нутгийн хөгжлийн сангийн төсвийн төлөвлөлтийн үе шатанд иргэдийг мэдээллээр хангах  үйл </a:t>
            </a:r>
            <a:r>
              <a:rPr lang="mn-MN" sz="2000" dirty="0" smtClean="0">
                <a:solidFill>
                  <a:srgbClr val="7030A0"/>
                </a:solidFill>
                <a:latin typeface="Arial" panose="020B0604020202020204" pitchFamily="34" charset="0"/>
                <a:cs typeface="Arial" panose="020B0604020202020204" pitchFamily="34" charset="0"/>
              </a:rPr>
              <a:t>ажиллагаа /ОНХС-ийн журмаас/,</a:t>
            </a:r>
          </a:p>
          <a:p>
            <a:pPr marL="0" indent="457200" algn="just">
              <a:buFont typeface="Wingdings" panose="05000000000000000000" pitchFamily="2" charset="2"/>
              <a:buChar char="ü"/>
            </a:pPr>
            <a:r>
              <a:rPr lang="mn-MN" sz="2000" dirty="0" smtClean="0">
                <a:solidFill>
                  <a:srgbClr val="7030A0"/>
                </a:solidFill>
                <a:latin typeface="Arial" panose="020B0604020202020204" pitchFamily="34" charset="0"/>
                <a:cs typeface="Arial" panose="020B0604020202020204" pitchFamily="34" charset="0"/>
              </a:rPr>
              <a:t>”Мэдээллийн </a:t>
            </a:r>
            <a:r>
              <a:rPr lang="mn-MN" sz="2000" dirty="0">
                <a:solidFill>
                  <a:srgbClr val="7030A0"/>
                </a:solidFill>
                <a:latin typeface="Arial" panose="020B0604020202020204" pitchFamily="34" charset="0"/>
                <a:cs typeface="Arial" panose="020B0604020202020204" pitchFamily="34" charset="0"/>
              </a:rPr>
              <a:t>хөтөч баг”-аас ОНХС-ийн төлөвлөлтийн /бүрдүүлэлт/ үе шатанд иргэдийг мэдээллээр хангах үйл ажиллагааны зохион </a:t>
            </a:r>
            <a:r>
              <a:rPr lang="mn-MN" sz="2000" dirty="0" smtClean="0">
                <a:solidFill>
                  <a:srgbClr val="7030A0"/>
                </a:solidFill>
                <a:latin typeface="Arial" panose="020B0604020202020204" pitchFamily="34" charset="0"/>
                <a:cs typeface="Arial" panose="020B0604020202020204" pitchFamily="34" charset="0"/>
              </a:rPr>
              <a:t>байгуулалт,</a:t>
            </a:r>
          </a:p>
          <a:p>
            <a:pPr marL="0" indent="457200" algn="just">
              <a:buFont typeface="Wingdings" panose="05000000000000000000" pitchFamily="2" charset="2"/>
              <a:buChar char="ü"/>
            </a:pPr>
            <a:r>
              <a:rPr lang="mn-MN" sz="2000" dirty="0" smtClean="0">
                <a:solidFill>
                  <a:srgbClr val="7030A0"/>
                </a:solidFill>
                <a:latin typeface="Arial" panose="020B0604020202020204" pitchFamily="34" charset="0"/>
                <a:cs typeface="Arial" panose="020B0604020202020204" pitchFamily="34" charset="0"/>
              </a:rPr>
              <a:t>”Мэдээллийн </a:t>
            </a:r>
            <a:r>
              <a:rPr lang="mn-MN" sz="2000" dirty="0">
                <a:solidFill>
                  <a:srgbClr val="7030A0"/>
                </a:solidFill>
                <a:latin typeface="Arial" panose="020B0604020202020204" pitchFamily="34" charset="0"/>
                <a:cs typeface="Arial" panose="020B0604020202020204" pitchFamily="34" charset="0"/>
              </a:rPr>
              <a:t>хөтөч баг”-аас </a:t>
            </a:r>
            <a:r>
              <a:rPr lang="mn-MN" sz="2000" dirty="0" smtClean="0">
                <a:solidFill>
                  <a:srgbClr val="7030A0"/>
                </a:solidFill>
                <a:latin typeface="Arial" panose="020B0604020202020204" pitchFamily="34" charset="0"/>
                <a:cs typeface="Arial" panose="020B0604020202020204" pitchFamily="34" charset="0"/>
              </a:rPr>
              <a:t>ОНХС-ийн </a:t>
            </a:r>
            <a:r>
              <a:rPr lang="mn-MN" sz="2000" dirty="0">
                <a:solidFill>
                  <a:srgbClr val="7030A0"/>
                </a:solidFill>
                <a:latin typeface="Arial" panose="020B0604020202020204" pitchFamily="34" charset="0"/>
                <a:cs typeface="Arial" panose="020B0604020202020204" pitchFamily="34" charset="0"/>
              </a:rPr>
              <a:t>төлөвлөлт, зарцуулалтын үйл ажиллагааны үе шатанд иргэдийг мэдээллээр хангах үйл </a:t>
            </a:r>
            <a:r>
              <a:rPr lang="mn-MN" sz="2000" dirty="0" smtClean="0">
                <a:solidFill>
                  <a:srgbClr val="7030A0"/>
                </a:solidFill>
                <a:latin typeface="Arial" panose="020B0604020202020204" pitchFamily="34" charset="0"/>
                <a:cs typeface="Arial" panose="020B0604020202020204" pitchFamily="34" charset="0"/>
              </a:rPr>
              <a:t>ажиллагааны зох</a:t>
            </a:r>
            <a:r>
              <a:rPr lang="mn-MN" sz="2000" dirty="0">
                <a:solidFill>
                  <a:srgbClr val="7030A0"/>
                </a:solidFill>
                <a:latin typeface="Arial" panose="020B0604020202020204" pitchFamily="34" charset="0"/>
                <a:cs typeface="Arial" panose="020B0604020202020204" pitchFamily="34" charset="0"/>
              </a:rPr>
              <a:t>и</a:t>
            </a:r>
            <a:r>
              <a:rPr lang="mn-MN" sz="2000" dirty="0" smtClean="0">
                <a:solidFill>
                  <a:srgbClr val="7030A0"/>
                </a:solidFill>
                <a:latin typeface="Arial" panose="020B0604020202020204" pitchFamily="34" charset="0"/>
                <a:cs typeface="Arial" panose="020B0604020202020204" pitchFamily="34" charset="0"/>
              </a:rPr>
              <a:t>он байгуулалт,</a:t>
            </a:r>
          </a:p>
          <a:p>
            <a:pPr marL="0" indent="457200" algn="just">
              <a:buFont typeface="Wingdings" panose="05000000000000000000" pitchFamily="2" charset="2"/>
              <a:buChar char="ü"/>
            </a:pPr>
            <a:r>
              <a:rPr lang="mn-MN" sz="2000" dirty="0">
                <a:solidFill>
                  <a:srgbClr val="7030A0"/>
                </a:solidFill>
                <a:latin typeface="Arial" panose="020B0604020202020204" pitchFamily="34" charset="0"/>
                <a:cs typeface="Arial" panose="020B0604020202020204" pitchFamily="34" charset="0"/>
              </a:rPr>
              <a:t>”Мэдээллийн хөтөч баг”-аас ОНХС-ийн хөрөнгийн гүйцэтгэлийн /тайлагналт/ үе шатанд иргэдийг мэдээллээр хангах үйл ажиллагааны зохион </a:t>
            </a:r>
            <a:r>
              <a:rPr lang="mn-MN" sz="2000" dirty="0" smtClean="0">
                <a:solidFill>
                  <a:srgbClr val="7030A0"/>
                </a:solidFill>
                <a:latin typeface="Arial" panose="020B0604020202020204" pitchFamily="34" charset="0"/>
                <a:cs typeface="Arial" panose="020B0604020202020204" pitchFamily="34" charset="0"/>
              </a:rPr>
              <a:t>байгуулалт,</a:t>
            </a:r>
            <a:endParaRPr lang="mn-MN" sz="2000"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r>
              <a:rPr lang="mn-MN" sz="2000" dirty="0" smtClean="0">
                <a:solidFill>
                  <a:srgbClr val="7030A0"/>
                </a:solidFill>
                <a:latin typeface="Arial" panose="020B0604020202020204" pitchFamily="34" charset="0"/>
                <a:cs typeface="Arial" panose="020B0604020202020204" pitchFamily="34" charset="0"/>
              </a:rPr>
              <a:t>”Мэдээллийн </a:t>
            </a:r>
            <a:r>
              <a:rPr lang="mn-MN" sz="2000" dirty="0">
                <a:solidFill>
                  <a:srgbClr val="7030A0"/>
                </a:solidFill>
                <a:latin typeface="Arial" panose="020B0604020202020204" pitchFamily="34" charset="0"/>
                <a:cs typeface="Arial" panose="020B0604020202020204" pitchFamily="34" charset="0"/>
              </a:rPr>
              <a:t>хөтөч баг”-аас </a:t>
            </a:r>
            <a:r>
              <a:rPr lang="mn-MN" sz="2000" dirty="0" smtClean="0">
                <a:solidFill>
                  <a:srgbClr val="7030A0"/>
                </a:solidFill>
                <a:latin typeface="Arial" panose="020B0604020202020204" pitchFamily="34" charset="0"/>
                <a:cs typeface="Arial" panose="020B0604020202020204" pitchFamily="34" charset="0"/>
              </a:rPr>
              <a:t>иргэдийг ОНХС-ийн </a:t>
            </a:r>
            <a:r>
              <a:rPr lang="mn-MN" sz="2000" dirty="0">
                <a:solidFill>
                  <a:srgbClr val="7030A0"/>
                </a:solidFill>
                <a:latin typeface="Arial" panose="020B0604020202020204" pitchFamily="34" charset="0"/>
                <a:cs typeface="Arial" panose="020B0604020202020204" pitchFamily="34" charset="0"/>
              </a:rPr>
              <a:t>хөрөнгийн удирдлагын  мэдээллээр хангах үйл ажиллагааны зохион </a:t>
            </a:r>
            <a:r>
              <a:rPr lang="mn-MN" sz="2000" dirty="0" smtClean="0">
                <a:solidFill>
                  <a:srgbClr val="7030A0"/>
                </a:solidFill>
                <a:latin typeface="Arial" panose="020B0604020202020204" pitchFamily="34" charset="0"/>
                <a:cs typeface="Arial" panose="020B0604020202020204" pitchFamily="34" charset="0"/>
              </a:rPr>
              <a:t>байгуулалт,</a:t>
            </a:r>
            <a:endParaRPr lang="mn-MN" sz="2000"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sz="2000" dirty="0">
              <a:solidFill>
                <a:srgbClr val="7030A0"/>
              </a:solidFill>
              <a:latin typeface="Arial" panose="020B0604020202020204" pitchFamily="34" charset="0"/>
              <a:cs typeface="Arial" panose="020B0604020202020204" pitchFamily="34" charset="0"/>
            </a:endParaRPr>
          </a:p>
          <a:p>
            <a:pPr marL="0" indent="457200" algn="just">
              <a:buNone/>
            </a:pPr>
            <a:endParaRPr lang="mn-MN" sz="2000" dirty="0">
              <a:solidFill>
                <a:srgbClr val="7030A0"/>
              </a:solidFill>
              <a:latin typeface="Arial" panose="020B0604020202020204" pitchFamily="34" charset="0"/>
              <a:cs typeface="Arial" panose="020B0604020202020204" pitchFamily="34" charset="0"/>
            </a:endParaRPr>
          </a:p>
          <a:p>
            <a:pPr marL="0" indent="403225">
              <a:buNone/>
            </a:pPr>
            <a:endParaRPr lang="en-US" sz="2000"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2D1B260-E10E-47B8-A77C-B93D773E4570}" type="slidenum">
              <a:rPr lang="en-US" smtClean="0"/>
              <a:t>2</a:t>
            </a:fld>
            <a:endParaRPr lang="en-US"/>
          </a:p>
        </p:txBody>
      </p:sp>
    </p:spTree>
    <p:extLst>
      <p:ext uri="{BB962C8B-B14F-4D97-AF65-F5344CB8AC3E}">
        <p14:creationId xmlns:p14="http://schemas.microsoft.com/office/powerpoint/2010/main" val="2962701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94765"/>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304365"/>
            <a:ext cx="8596668" cy="5419164"/>
          </a:xfrm>
        </p:spPr>
        <p:txBody>
          <a:bodyPr>
            <a:normAutofit/>
          </a:bodyPr>
          <a:lstStyle/>
          <a:p>
            <a:pPr marL="0" indent="403225" algn="just">
              <a:lnSpc>
                <a:spcPct val="150000"/>
              </a:lnSpc>
              <a:buNone/>
            </a:pPr>
            <a:r>
              <a:rPr lang="mn-MN" altLang="en-US" dirty="0">
                <a:solidFill>
                  <a:srgbClr val="7030A0"/>
                </a:solidFill>
                <a:latin typeface="Arial" panose="020B0604020202020204" pitchFamily="34" charset="0"/>
                <a:cs typeface="Arial" panose="020B0604020202020204" pitchFamily="34" charset="0"/>
              </a:rPr>
              <a:t>Монгол улсын Төсвийн тухай хууль </a:t>
            </a:r>
            <a:r>
              <a:rPr lang="en-US" altLang="en-US" dirty="0">
                <a:solidFill>
                  <a:srgbClr val="7030A0"/>
                </a:solidFill>
                <a:latin typeface="Arial" panose="020B0604020202020204" pitchFamily="34" charset="0"/>
                <a:cs typeface="Arial" panose="020B0604020202020204" pitchFamily="34" charset="0"/>
              </a:rPr>
              <a:t>60.1.</a:t>
            </a:r>
            <a:r>
              <a:rPr lang="mn-MN" altLang="en-US" dirty="0">
                <a:solidFill>
                  <a:srgbClr val="7030A0"/>
                </a:solidFill>
                <a:latin typeface="Arial" panose="020B0604020202020204" pitchFamily="34" charset="0"/>
                <a:cs typeface="Arial" panose="020B0604020202020204" pitchFamily="34" charset="0"/>
              </a:rPr>
              <a:t>“Т</a:t>
            </a:r>
            <a:r>
              <a:rPr lang="en-US" altLang="en-US" dirty="0" err="1">
                <a:solidFill>
                  <a:srgbClr val="7030A0"/>
                </a:solidFill>
                <a:latin typeface="Arial" panose="020B0604020202020204" pitchFamily="34" charset="0"/>
                <a:cs typeface="Arial" panose="020B0604020202020204" pitchFamily="34" charset="0"/>
              </a:rPr>
              <a:t>ухайн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шатны</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төсвийн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ерөнхийлөн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захирагч</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нь</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орон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нутгийн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хөгжлийг</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дэмжих</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зорилго</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бүхий</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Орон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нутгийн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хөгжлийн</a:t>
            </a:r>
            <a:r>
              <a:rPr lang="en-US" altLang="en-US" dirty="0">
                <a:solidFill>
                  <a:srgbClr val="7030A0"/>
                </a:solidFill>
                <a:latin typeface="Arial" panose="020B0604020202020204" pitchFamily="34" charset="0"/>
                <a:cs typeface="Arial" panose="020B0604020202020204" pitchFamily="34" charset="0"/>
              </a:rPr>
              <a:t> </a:t>
            </a:r>
            <a:r>
              <a:rPr lang="en-US" altLang="en-US" dirty="0" err="1">
                <a:solidFill>
                  <a:srgbClr val="7030A0"/>
                </a:solidFill>
                <a:latin typeface="Arial" panose="020B0604020202020204" pitchFamily="34" charset="0"/>
                <a:cs typeface="Arial" panose="020B0604020202020204" pitchFamily="34" charset="0"/>
              </a:rPr>
              <a:t>сантай</a:t>
            </a:r>
            <a:r>
              <a:rPr lang="en-US" altLang="en-US" dirty="0">
                <a:solidFill>
                  <a:srgbClr val="7030A0"/>
                </a:solidFill>
                <a:latin typeface="Arial" panose="020B0604020202020204" pitchFamily="34" charset="0"/>
                <a:cs typeface="Arial" panose="020B0604020202020204" pitchFamily="34" charset="0"/>
              </a:rPr>
              <a:t> </a:t>
            </a:r>
            <a:r>
              <a:rPr lang="en-US" altLang="en-US" dirty="0" err="1" smtClean="0">
                <a:solidFill>
                  <a:srgbClr val="7030A0"/>
                </a:solidFill>
                <a:latin typeface="Arial" panose="020B0604020202020204" pitchFamily="34" charset="0"/>
                <a:cs typeface="Arial" panose="020B0604020202020204" pitchFamily="34" charset="0"/>
              </a:rPr>
              <a:t>байна</a:t>
            </a:r>
            <a:r>
              <a:rPr lang="mn-MN" altLang="en-US" dirty="0">
                <a:solidFill>
                  <a:srgbClr val="7030A0"/>
                </a:solidFill>
                <a:latin typeface="Arial" panose="020B0604020202020204" pitchFamily="34" charset="0"/>
                <a:cs typeface="Arial" panose="020B0604020202020204" pitchFamily="34" charset="0"/>
              </a:rPr>
              <a:t> </a:t>
            </a:r>
            <a:r>
              <a:rPr lang="mn-MN" altLang="en-US" dirty="0" smtClean="0">
                <a:solidFill>
                  <a:srgbClr val="7030A0"/>
                </a:solidFill>
                <a:latin typeface="Arial" panose="020B0604020202020204" pitchFamily="34" charset="0"/>
                <a:cs typeface="Arial" panose="020B0604020202020204" pitchFamily="34" charset="0"/>
              </a:rPr>
              <a:t>гэж заасан. </a:t>
            </a:r>
          </a:p>
          <a:p>
            <a:pPr marL="0" indent="403225" algn="just">
              <a:lnSpc>
                <a:spcPct val="150000"/>
              </a:lnSpc>
              <a:buNone/>
            </a:pPr>
            <a:r>
              <a:rPr lang="mn-MN" dirty="0">
                <a:solidFill>
                  <a:srgbClr val="7030A0"/>
                </a:solidFill>
                <a:latin typeface="Arial" panose="020B0604020202020204" pitchFamily="34" charset="0"/>
                <a:cs typeface="Arial" panose="020B0604020202020204" pitchFamily="34" charset="0"/>
              </a:rPr>
              <a:t>Монгол улсын Төсвийн тухай хуульд төсвийг төлөвлөх, бүрдүүлэх, хуваарилах, тайлагнах үйл ажиллагаанд олон нийтийн оролцоог хангах, баг, хорооны Засаг дарга Орон нутгийн хөгжлийн сангийн хөрөнгөөр хэрэгжүүлэх хөрөнгө оруулалт, хөтөлбөр, төсөл, арга хэмжээ, тэдгээрийг хэрэгжүүлэх дараалал, арга замын талаар баг, хороодод олон нийтийн нээлттэй санал асуулга явуулж тэдний оролцоог хангахаар заасан нь Монгол улсад иргэдийн </a:t>
            </a:r>
            <a:r>
              <a:rPr lang="mn-MN" dirty="0" smtClean="0">
                <a:solidFill>
                  <a:srgbClr val="7030A0"/>
                </a:solidFill>
                <a:latin typeface="Arial" panose="020B0604020202020204" pitchFamily="34" charset="0"/>
                <a:cs typeface="Arial" panose="020B0604020202020204" pitchFamily="34" charset="0"/>
              </a:rPr>
              <a:t>төсвийн шууд </a:t>
            </a:r>
            <a:r>
              <a:rPr lang="mn-MN" dirty="0">
                <a:solidFill>
                  <a:srgbClr val="7030A0"/>
                </a:solidFill>
                <a:latin typeface="Arial" panose="020B0604020202020204" pitchFamily="34" charset="0"/>
                <a:cs typeface="Arial" panose="020B0604020202020204" pitchFamily="34" charset="0"/>
              </a:rPr>
              <a:t>оролцоог хангахад чухал алхам болсон заалт </a:t>
            </a:r>
            <a:r>
              <a:rPr lang="mn-MN" dirty="0" smtClean="0">
                <a:solidFill>
                  <a:srgbClr val="7030A0"/>
                </a:solidFill>
                <a:latin typeface="Arial" panose="020B0604020202020204" pitchFamily="34" charset="0"/>
                <a:cs typeface="Arial" panose="020B0604020202020204" pitchFamily="34" charset="0"/>
              </a:rPr>
              <a:t>болсон гэж үзэж </a:t>
            </a:r>
            <a:r>
              <a:rPr lang="mn-MN" dirty="0">
                <a:solidFill>
                  <a:srgbClr val="7030A0"/>
                </a:solidFill>
                <a:latin typeface="Arial" panose="020B0604020202020204" pitchFamily="34" charset="0"/>
                <a:cs typeface="Arial" panose="020B0604020202020204" pitchFamily="34" charset="0"/>
              </a:rPr>
              <a:t>байна. </a:t>
            </a:r>
          </a:p>
          <a:p>
            <a:pPr marL="0" indent="403225">
              <a:buNone/>
            </a:pPr>
            <a:endParaRPr lang="en-US" dirty="0"/>
          </a:p>
        </p:txBody>
      </p:sp>
      <p:sp>
        <p:nvSpPr>
          <p:cNvPr id="2" name="Slide Number Placeholder 1"/>
          <p:cNvSpPr>
            <a:spLocks noGrp="1"/>
          </p:cNvSpPr>
          <p:nvPr>
            <p:ph type="sldNum" sz="quarter" idx="12"/>
          </p:nvPr>
        </p:nvSpPr>
        <p:spPr/>
        <p:txBody>
          <a:bodyPr/>
          <a:lstStyle/>
          <a:p>
            <a:fld id="{C2D1B260-E10E-47B8-A77C-B93D773E4570}" type="slidenum">
              <a:rPr lang="en-US" smtClean="0"/>
              <a:t>3</a:t>
            </a:fld>
            <a:endParaRPr lang="en-US"/>
          </a:p>
        </p:txBody>
      </p:sp>
    </p:spTree>
    <p:extLst>
      <p:ext uri="{BB962C8B-B14F-4D97-AF65-F5344CB8AC3E}">
        <p14:creationId xmlns:p14="http://schemas.microsoft.com/office/powerpoint/2010/main" val="420281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1974" y="1532965"/>
            <a:ext cx="8596668" cy="5177117"/>
          </a:xfrm>
        </p:spPr>
        <p:txBody>
          <a:bodyPr>
            <a:normAutofit fontScale="92500" lnSpcReduction="10000"/>
          </a:bodyPr>
          <a:lstStyle/>
          <a:p>
            <a:pPr marL="0" indent="457200" algn="just">
              <a:lnSpc>
                <a:spcPct val="150000"/>
              </a:lnSpc>
            </a:pPr>
            <a:r>
              <a:rPr lang="mn-MN" dirty="0" smtClean="0">
                <a:solidFill>
                  <a:srgbClr val="7030A0"/>
                </a:solidFill>
                <a:latin typeface="Arial" panose="020B0604020202020204" pitchFamily="34" charset="0"/>
                <a:cs typeface="Arial" panose="020B0604020202020204" pitchFamily="34" charset="0"/>
              </a:rPr>
              <a:t>Орон нутгийн хөгжлийн сангийн төсвийн төлөвлөлтийн үе шатанд иргэдийг мэдээллээр хангах  үйл ажиллагаа:</a:t>
            </a:r>
          </a:p>
          <a:p>
            <a:pPr marL="0" indent="403225" algn="just">
              <a:lnSpc>
                <a:spcPct val="150000"/>
              </a:lnSpc>
              <a:buNone/>
            </a:pPr>
            <a:r>
              <a:rPr lang="en-US" dirty="0" err="1" smtClean="0">
                <a:solidFill>
                  <a:srgbClr val="7030A0"/>
                </a:solidFill>
                <a:latin typeface="Arial" panose="020B0604020202020204" pitchFamily="34" charset="0"/>
                <a:cs typeface="Arial" panose="020B0604020202020204" pitchFamily="34" charset="0"/>
              </a:rPr>
              <a:t>Баг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хорооны</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түвшинд</a:t>
            </a:r>
            <a:r>
              <a:rPr lang="en-US" dirty="0" smtClean="0">
                <a:solidFill>
                  <a:srgbClr val="7030A0"/>
                </a:solidFill>
                <a:latin typeface="Arial" panose="020B0604020202020204" pitchFamily="34" charset="0"/>
                <a:cs typeface="Arial" panose="020B0604020202020204" pitchFamily="34" charset="0"/>
              </a:rPr>
              <a:t> 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төлөвлөлтөд</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олон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нийтийн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оролцоог</a:t>
            </a:r>
            <a:r>
              <a:rPr lang="en-US" dirty="0" smtClean="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хангаж, мэдээллийн ил тод байдлыг бий болгох нь /ОНХС-ийн журмын 5-дахь хэсэг/</a:t>
            </a:r>
          </a:p>
          <a:p>
            <a:pPr marL="0" indent="403225" algn="just" fontAlgn="t">
              <a:lnSpc>
                <a:spcPct val="150000"/>
              </a:lnSpc>
              <a:buNone/>
            </a:pPr>
            <a:r>
              <a:rPr lang="en-US" dirty="0" smtClean="0">
                <a:solidFill>
                  <a:srgbClr val="7030A0"/>
                </a:solidFill>
                <a:latin typeface="Arial" panose="020B0604020202020204" pitchFamily="34" charset="0"/>
                <a:cs typeface="Arial" panose="020B0604020202020204" pitchFamily="34" charset="0"/>
              </a:rPr>
              <a:t>5.1.Баг, </a:t>
            </a:r>
            <a:r>
              <a:rPr lang="en-US" dirty="0" err="1" smtClean="0">
                <a:solidFill>
                  <a:srgbClr val="7030A0"/>
                </a:solidFill>
                <a:latin typeface="Arial" panose="020B0604020202020204" pitchFamily="34" charset="0"/>
                <a:cs typeface="Arial" panose="020B0604020202020204" pitchFamily="34" charset="0"/>
              </a:rPr>
              <a:t>хорооны</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Засаг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дарга</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нь</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сум</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дүүргийн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Засаг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даргын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Тамгын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газартай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хамтран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өмнөх</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оны</a:t>
            </a:r>
            <a:r>
              <a:rPr lang="en-US" dirty="0" smtClean="0">
                <a:solidFill>
                  <a:srgbClr val="7030A0"/>
                </a:solidFill>
                <a:latin typeface="Arial" panose="020B0604020202020204" pitchFamily="34" charset="0"/>
                <a:cs typeface="Arial" panose="020B0604020202020204" pitchFamily="34" charset="0"/>
              </a:rPr>
              <a:t> 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үйл</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ажиллагааны</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дүн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тухайн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онд</a:t>
            </a:r>
            <a:r>
              <a:rPr lang="en-US" dirty="0" smtClean="0">
                <a:solidFill>
                  <a:srgbClr val="7030A0"/>
                </a:solidFill>
                <a:latin typeface="Arial" panose="020B0604020202020204" pitchFamily="34" charset="0"/>
                <a:cs typeface="Arial" panose="020B0604020202020204" pitchFamily="34" charset="0"/>
              </a:rPr>
              <a:t> 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хөрөнгөөр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санхүүжүүлэхээр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батлагдсан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хөрөнгө</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оруулалт</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хөтөлбөр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төсөл</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арга</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хэмжээний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талаарх</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дэлгэрэнгүй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танилцуулгыг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дараагийн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төсвийн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жилийн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аймаг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нийслэл</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сум</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дүүргийн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эдийн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засаг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нийгмийг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хөгжүүлэх</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үндсэн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чиглэлд</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тусгагдсан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тэргүүлэх</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ач</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холбогдолтой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хөрөнгө</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оруулалт</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хөтөлбөр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төсөл</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арга</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хэмжээний</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танилцуулгын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хамт</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бэлтгэж</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баг</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хороо</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сум</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дүүргийн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мэдээ</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мэдээллийн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хэрэгслээр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дамжуулан</a:t>
            </a:r>
            <a:r>
              <a:rPr lang="en-US" dirty="0" smtClean="0">
                <a:solidFill>
                  <a:srgbClr val="7030A0"/>
                </a:solidFill>
                <a:latin typeface="Arial" panose="020B0604020202020204" pitchFamily="34" charset="0"/>
                <a:cs typeface="Arial" panose="020B0604020202020204" pitchFamily="34" charset="0"/>
              </a:rPr>
              <a:t> 2 </a:t>
            </a:r>
            <a:r>
              <a:rPr lang="en-US" dirty="0" err="1" smtClean="0">
                <a:solidFill>
                  <a:srgbClr val="7030A0"/>
                </a:solidFill>
                <a:latin typeface="Arial" panose="020B0604020202020204" pitchFamily="34" charset="0"/>
                <a:cs typeface="Arial" panose="020B0604020202020204" pitchFamily="34" charset="0"/>
              </a:rPr>
              <a:t>дугаар</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сард</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багтаан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олон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нийтэд</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танилцуулна</a:t>
            </a:r>
            <a:r>
              <a:rPr lang="en-US" dirty="0" smtClean="0">
                <a:solidFill>
                  <a:srgbClr val="7030A0"/>
                </a:solidFill>
                <a:latin typeface="Arial" panose="020B0604020202020204" pitchFamily="34" charset="0"/>
                <a:cs typeface="Arial" panose="020B0604020202020204" pitchFamily="34" charset="0"/>
              </a:rPr>
              <a:t>.</a:t>
            </a:r>
          </a:p>
          <a:p>
            <a:pPr marL="0" indent="403225" fontAlgn="t">
              <a:buNone/>
            </a:pPr>
            <a:r>
              <a:rPr lang="en-US" dirty="0" smtClean="0">
                <a:solidFill>
                  <a:srgbClr val="7030A0"/>
                </a:solidFill>
                <a:latin typeface="Arial" panose="020B0604020202020204" pitchFamily="34" charset="0"/>
                <a:cs typeface="Arial" panose="020B0604020202020204" pitchFamily="34" charset="0"/>
              </a:rPr>
              <a:t>.</a:t>
            </a:r>
          </a:p>
          <a:p>
            <a:pPr marL="0" indent="0" algn="just">
              <a:buNone/>
            </a:pP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4</a:t>
            </a:fld>
            <a:endParaRPr lang="en-US"/>
          </a:p>
        </p:txBody>
      </p:sp>
    </p:spTree>
    <p:extLst>
      <p:ext uri="{BB962C8B-B14F-4D97-AF65-F5344CB8AC3E}">
        <p14:creationId xmlns:p14="http://schemas.microsoft.com/office/powerpoint/2010/main" val="542737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371600"/>
            <a:ext cx="8596668" cy="5486400"/>
          </a:xfrm>
        </p:spPr>
        <p:txBody>
          <a:bodyPr>
            <a:normAutofit/>
          </a:bodyPr>
          <a:lstStyle/>
          <a:p>
            <a:pPr marL="0" indent="457200" algn="just" fontAlgn="t">
              <a:buNone/>
            </a:pPr>
            <a:r>
              <a:rPr lang="en-US" dirty="0">
                <a:solidFill>
                  <a:srgbClr val="7030A0"/>
                </a:solidFill>
                <a:latin typeface="Arial" panose="020B0604020202020204" pitchFamily="34" charset="0"/>
                <a:cs typeface="Arial" panose="020B0604020202020204" pitchFamily="34" charset="0"/>
              </a:rPr>
              <a:t>5.2.Баг,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Засаг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дарга</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тэдгээрийг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дараалал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замын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талаар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дунд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нээлттэй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асуулгыг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дараах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хэлбэрээр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явуулна</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Үүнд</a:t>
            </a:r>
            <a:r>
              <a:rPr lang="en-US" dirty="0" smtClean="0">
                <a:solidFill>
                  <a:srgbClr val="7030A0"/>
                </a:solidFill>
                <a:latin typeface="Arial" panose="020B0604020202020204" pitchFamily="34" charset="0"/>
                <a:cs typeface="Arial" panose="020B0604020202020204" pitchFamily="34" charset="0"/>
              </a:rPr>
              <a:t>:</a:t>
            </a:r>
            <a:endParaRPr lang="mn-MN" dirty="0" smtClean="0">
              <a:solidFill>
                <a:srgbClr val="7030A0"/>
              </a:solidFill>
              <a:latin typeface="Arial" panose="020B0604020202020204" pitchFamily="34" charset="0"/>
              <a:cs typeface="Arial" panose="020B0604020202020204" pitchFamily="34" charset="0"/>
            </a:endParaRPr>
          </a:p>
          <a:p>
            <a:pPr marL="0" indent="403225" algn="just" fontAlgn="t">
              <a:buNone/>
            </a:pPr>
            <a:r>
              <a:rPr lang="en-US" dirty="0" smtClean="0">
                <a:solidFill>
                  <a:srgbClr val="7030A0"/>
                </a:solidFill>
                <a:latin typeface="Arial" panose="020B0604020202020204" pitchFamily="34" charset="0"/>
                <a:cs typeface="Arial" panose="020B0604020202020204" pitchFamily="34" charset="0"/>
              </a:rPr>
              <a:t> 5.2.1.санал </a:t>
            </a:r>
            <a:r>
              <a:rPr lang="en-US" dirty="0" err="1" smtClean="0">
                <a:solidFill>
                  <a:srgbClr val="7030A0"/>
                </a:solidFill>
                <a:latin typeface="Arial" panose="020B0604020202020204" pitchFamily="34" charset="0"/>
                <a:cs typeface="Arial" panose="020B0604020202020204" pitchFamily="34" charset="0"/>
              </a:rPr>
              <a:t>асуулгын</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хуудас</a:t>
            </a:r>
            <a:endParaRPr lang="mn-MN" dirty="0" smtClean="0">
              <a:solidFill>
                <a:srgbClr val="7030A0"/>
              </a:solidFill>
              <a:latin typeface="Arial" panose="020B0604020202020204" pitchFamily="34" charset="0"/>
              <a:cs typeface="Arial" panose="020B0604020202020204" pitchFamily="34" charset="0"/>
            </a:endParaRPr>
          </a:p>
          <a:p>
            <a:pPr marL="0" indent="403225" algn="just" fontAlgn="t">
              <a:buNone/>
            </a:pPr>
            <a:r>
              <a:rPr lang="en-US" dirty="0" smtClean="0">
                <a:solidFill>
                  <a:srgbClr val="7030A0"/>
                </a:solidFill>
                <a:latin typeface="Arial" panose="020B0604020202020204" pitchFamily="34" charset="0"/>
                <a:cs typeface="Arial" panose="020B0604020202020204" pitchFamily="34" charset="0"/>
              </a:rPr>
              <a:t>5.2.2.бүлгийн </a:t>
            </a:r>
            <a:r>
              <a:rPr lang="en-US" dirty="0" err="1">
                <a:solidFill>
                  <a:srgbClr val="7030A0"/>
                </a:solidFill>
                <a:latin typeface="Arial" panose="020B0604020202020204" pitchFamily="34" charset="0"/>
                <a:cs typeface="Arial" panose="020B0604020202020204" pitchFamily="34" charset="0"/>
              </a:rPr>
              <a:t>ярилцлага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нутгийн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иргэд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өөрсдийн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өмнө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тулгамдаж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буй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асуудлаар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ашиг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сонирхлыг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илэрхийлж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дурын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үндсэн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нэгдсэн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хэдэн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бүлгийн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зохион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байгуулалт</a:t>
            </a:r>
            <a:r>
              <a:rPr lang="en-US" dirty="0" smtClean="0">
                <a:solidFill>
                  <a:srgbClr val="7030A0"/>
                </a:solidFill>
                <a:latin typeface="Arial" panose="020B0604020202020204" pitchFamily="34" charset="0"/>
                <a:cs typeface="Arial" panose="020B0604020202020204" pitchFamily="34" charset="0"/>
              </a:rPr>
              <a:t>/;</a:t>
            </a:r>
            <a:endParaRPr lang="mn-MN" dirty="0">
              <a:solidFill>
                <a:srgbClr val="7030A0"/>
              </a:solidFill>
              <a:latin typeface="Arial" panose="020B0604020202020204" pitchFamily="34" charset="0"/>
              <a:cs typeface="Arial" panose="020B0604020202020204" pitchFamily="34" charset="0"/>
            </a:endParaRPr>
          </a:p>
          <a:p>
            <a:pPr marL="0" indent="457200" algn="just" fontAlgn="t">
              <a:buNone/>
            </a:pPr>
            <a:r>
              <a:rPr lang="en-US" dirty="0" smtClean="0">
                <a:solidFill>
                  <a:srgbClr val="7030A0"/>
                </a:solidFill>
                <a:latin typeface="Arial" panose="020B0604020202020204" pitchFamily="34" charset="0"/>
                <a:cs typeface="Arial" panose="020B0604020202020204" pitchFamily="34" charset="0"/>
              </a:rPr>
              <a:t> </a:t>
            </a:r>
            <a:r>
              <a:rPr lang="en-US" dirty="0">
                <a:solidFill>
                  <a:srgbClr val="7030A0"/>
                </a:solidFill>
                <a:latin typeface="Arial" panose="020B0604020202020204" pitchFamily="34" charset="0"/>
                <a:cs typeface="Arial" panose="020B0604020202020204" pitchFamily="34" charset="0"/>
              </a:rPr>
              <a:t>5.2.3.цахим </a:t>
            </a:r>
            <a:r>
              <a:rPr lang="en-US" dirty="0" err="1">
                <a:solidFill>
                  <a:srgbClr val="7030A0"/>
                </a:solidFill>
                <a:latin typeface="Arial" panose="020B0604020202020204" pitchFamily="34" charset="0"/>
                <a:cs typeface="Arial" panose="020B0604020202020204" pitchFamily="34" charset="0"/>
              </a:rPr>
              <a:t>хэлбэр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техник</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технологийн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дэвшилтэт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бусад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хэлбэр</a:t>
            </a:r>
            <a:r>
              <a:rPr lang="en-US" dirty="0">
                <a:solidFill>
                  <a:srgbClr val="7030A0"/>
                </a:solidFill>
                <a:latin typeface="Arial" panose="020B0604020202020204" pitchFamily="34" charset="0"/>
                <a:cs typeface="Arial" panose="020B0604020202020204" pitchFamily="34" charset="0"/>
              </a:rPr>
              <a:t>;</a:t>
            </a:r>
          </a:p>
          <a:p>
            <a:pPr marL="0" indent="457200" algn="just" fontAlgn="t">
              <a:buNone/>
            </a:pPr>
            <a:r>
              <a:rPr lang="en-US" dirty="0">
                <a:solidFill>
                  <a:srgbClr val="7030A0"/>
                </a:solidFill>
                <a:latin typeface="Arial" panose="020B0604020202020204" pitchFamily="34" charset="0"/>
                <a:cs typeface="Arial" panose="020B0604020202020204" pitchFamily="34" charset="0"/>
              </a:rPr>
              <a:t>5.3.Энэ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5.2.1-д </a:t>
            </a:r>
            <a:r>
              <a:rPr lang="en-US" dirty="0" err="1">
                <a:solidFill>
                  <a:srgbClr val="7030A0"/>
                </a:solidFill>
                <a:latin typeface="Arial" panose="020B0604020202020204" pitchFamily="34" charset="0"/>
                <a:cs typeface="Arial" panose="020B0604020202020204" pitchFamily="34" charset="0"/>
              </a:rPr>
              <a:t>заасан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хэлбэрээр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авахдаа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энэ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1 </a:t>
            </a:r>
            <a:r>
              <a:rPr lang="en-US" dirty="0" err="1">
                <a:solidFill>
                  <a:srgbClr val="7030A0"/>
                </a:solidFill>
                <a:latin typeface="Arial" panose="020B0604020202020204" pitchFamily="34" charset="0"/>
                <a:cs typeface="Arial" panose="020B0604020202020204" pitchFamily="34" charset="0"/>
              </a:rPr>
              <a:t>дүгээр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хавсралтад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жишиг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маягтыг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хорооны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өрх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хүргүүлж</a:t>
            </a:r>
            <a:r>
              <a:rPr lang="en-US" dirty="0" smtClean="0">
                <a:solidFill>
                  <a:srgbClr val="7030A0"/>
                </a:solidFill>
                <a:latin typeface="Arial" panose="020B0604020202020204" pitchFamily="34" charset="0"/>
                <a:cs typeface="Arial" panose="020B0604020202020204" pitchFamily="34" charset="0"/>
              </a:rPr>
              <a:t>,</a:t>
            </a:r>
            <a:r>
              <a:rPr lang="mn-MN"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бүртгэл</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хөтлөн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ирсэн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саналыг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энэ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журмын</a:t>
            </a:r>
            <a:r>
              <a:rPr lang="en-US" dirty="0">
                <a:solidFill>
                  <a:srgbClr val="7030A0"/>
                </a:solidFill>
                <a:latin typeface="Arial" panose="020B0604020202020204" pitchFamily="34" charset="0"/>
                <a:cs typeface="Arial" panose="020B0604020202020204" pitchFamily="34" charset="0"/>
              </a:rPr>
              <a:t> 2 </a:t>
            </a:r>
            <a:r>
              <a:rPr lang="en-US" dirty="0" err="1">
                <a:solidFill>
                  <a:srgbClr val="7030A0"/>
                </a:solidFill>
                <a:latin typeface="Arial" panose="020B0604020202020204" pitchFamily="34" charset="0"/>
                <a:cs typeface="Arial" panose="020B0604020202020204" pitchFamily="34" charset="0"/>
              </a:rPr>
              <a:t>дугаар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хавсралтад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заасан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маягтын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дагуу</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бүртгэж</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нэгтгэнэ</a:t>
            </a: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5</a:t>
            </a:fld>
            <a:endParaRPr lang="en-US"/>
          </a:p>
        </p:txBody>
      </p:sp>
    </p:spTree>
    <p:extLst>
      <p:ext uri="{BB962C8B-B14F-4D97-AF65-F5344CB8AC3E}">
        <p14:creationId xmlns:p14="http://schemas.microsoft.com/office/powerpoint/2010/main" val="1950350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0821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65729"/>
            <a:ext cx="8596668" cy="5204012"/>
          </a:xfrm>
        </p:spPr>
        <p:txBody>
          <a:bodyPr>
            <a:normAutofit lnSpcReduction="10000"/>
          </a:bodyPr>
          <a:lstStyle/>
          <a:p>
            <a:pPr marL="0" indent="457200" algn="just">
              <a:buNone/>
            </a:pPr>
            <a:r>
              <a:rPr lang="mn-MN" dirty="0" smtClean="0">
                <a:solidFill>
                  <a:srgbClr val="7030A0"/>
                </a:solidFill>
                <a:latin typeface="Arial" panose="020B0604020202020204" pitchFamily="34" charset="0"/>
                <a:cs typeface="Arial" panose="020B0604020202020204" pitchFamily="34" charset="0"/>
              </a:rPr>
              <a:t>”Мэдээллийн хөтөч баг”-аас ОНХС-ийн төлөвлөлтийн /бүрдүүлэлт/ үе шатанд иргэдийг мэдээллээр хангах үйл ажиллагааны зохион байгуулалт: : ОНХС-ийн төлөвлөлтйин </a:t>
            </a:r>
            <a:r>
              <a:rPr lang="mn-MN" dirty="0">
                <a:solidFill>
                  <a:srgbClr val="7030A0"/>
                </a:solidFill>
                <a:latin typeface="Arial" panose="020B0604020202020204" pitchFamily="34" charset="0"/>
                <a:cs typeface="Arial" panose="020B0604020202020204" pitchFamily="34" charset="0"/>
              </a:rPr>
              <a:t>хуанлийн үе шатны </a:t>
            </a:r>
            <a:r>
              <a:rPr lang="mn-MN" dirty="0" smtClean="0">
                <a:solidFill>
                  <a:srgbClr val="7030A0"/>
                </a:solidFill>
                <a:latin typeface="Arial" panose="020B0604020202020204" pitchFamily="34" charset="0"/>
                <a:cs typeface="Arial" panose="020B0604020202020204" pitchFamily="34" charset="0"/>
              </a:rPr>
              <a:t>хуваарь:</a:t>
            </a:r>
          </a:p>
          <a:p>
            <a:pPr marL="0" indent="457200" algn="just">
              <a:buNone/>
            </a:pPr>
            <a:r>
              <a:rPr lang="mn-MN" dirty="0" smtClean="0">
                <a:solidFill>
                  <a:srgbClr val="7030A0"/>
                </a:solidFill>
                <a:latin typeface="Arial" panose="020B0604020202020204" pitchFamily="34" charset="0"/>
                <a:cs typeface="Arial" panose="020B0604020202020204" pitchFamily="34" charset="0"/>
              </a:rPr>
              <a:t>1.Тухайн жилийн ОНХС-ийн хөрөнгийн зарцуулалтын төлөвлөлтийн үе шат </a:t>
            </a:r>
          </a:p>
          <a:p>
            <a:pPr marL="0" indent="457200" algn="just">
              <a:buNone/>
            </a:pPr>
            <a:r>
              <a:rPr lang="mn-MN" dirty="0" smtClean="0">
                <a:solidFill>
                  <a:srgbClr val="7030A0"/>
                </a:solidFill>
                <a:latin typeface="Arial" panose="020B0604020202020204" pitchFamily="34" charset="0"/>
                <a:cs typeface="Arial" panose="020B0604020202020204" pitchFamily="34" charset="0"/>
              </a:rPr>
              <a:t>2.Дараа жилийн ОНХС-ийн санал авах төлөвлөлтийн үе шат</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Тухайн жилийн ОНХС-ийн хөрөнгөөр хэрэгжүүлэх төсөл хөтөлбөр арга хэмжээний батлагдсан төсөв, төлөвлөлтийн талаарх мэдээллийг иргэдэд хүргэх </a:t>
            </a:r>
            <a:endParaRPr lang="en-US"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r>
              <a:rPr lang="en-US" dirty="0" smtClean="0">
                <a:solidFill>
                  <a:srgbClr val="7030A0"/>
                </a:solidFill>
                <a:latin typeface="Arial" panose="020B0604020202020204" pitchFamily="34" charset="0"/>
                <a:cs typeface="Arial" panose="020B0604020202020204" pitchFamily="34" charset="0"/>
              </a:rPr>
              <a:t>.</a:t>
            </a:r>
            <a:r>
              <a:rPr lang="mn-MN" dirty="0" smtClean="0">
                <a:solidFill>
                  <a:srgbClr val="7030A0"/>
                </a:solidFill>
                <a:latin typeface="Arial" panose="020B0604020202020204" pitchFamily="34" charset="0"/>
                <a:cs typeface="Arial" panose="020B0604020202020204" pitchFamily="34" charset="0"/>
              </a:rPr>
              <a:t>Ө</a:t>
            </a:r>
            <a:r>
              <a:rPr lang="en-US" dirty="0" err="1" smtClean="0">
                <a:solidFill>
                  <a:srgbClr val="7030A0"/>
                </a:solidFill>
                <a:latin typeface="Arial" panose="020B0604020202020204" pitchFamily="34" charset="0"/>
                <a:cs typeface="Arial" panose="020B0604020202020204" pitchFamily="34" charset="0"/>
              </a:rPr>
              <a:t>мнөх</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оны</a:t>
            </a:r>
            <a:r>
              <a:rPr lang="en-US" dirty="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сум орон нутаг, багт хэрэгжсэн </a:t>
            </a:r>
            <a:r>
              <a:rPr lang="en-US" dirty="0" smtClean="0">
                <a:solidFill>
                  <a:srgbClr val="7030A0"/>
                </a:solidFill>
                <a:latin typeface="Arial" panose="020B0604020202020204" pitchFamily="34" charset="0"/>
                <a:cs typeface="Arial" panose="020B0604020202020204" pitchFamily="34" charset="0"/>
              </a:rPr>
              <a:t>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үйл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ажиллагааны</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үр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дүн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тухайн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онд</a:t>
            </a:r>
            <a:r>
              <a:rPr lang="en-US" dirty="0">
                <a:solidFill>
                  <a:srgbClr val="7030A0"/>
                </a:solidFill>
                <a:latin typeface="Arial" panose="020B0604020202020204" pitchFamily="34" charset="0"/>
                <a:cs typeface="Arial" panose="020B0604020202020204" pitchFamily="34" charset="0"/>
              </a:rPr>
              <a:t> ОНХС-</a:t>
            </a:r>
            <a:r>
              <a:rPr lang="en-US" dirty="0" err="1">
                <a:solidFill>
                  <a:srgbClr val="7030A0"/>
                </a:solidFill>
                <a:latin typeface="Arial" panose="020B0604020202020204" pitchFamily="34" charset="0"/>
                <a:cs typeface="Arial" panose="020B0604020202020204" pitchFamily="34" charset="0"/>
              </a:rPr>
              <a:t>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санхүүжүүлэхээр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батлагдсан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хэмжээний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талаарх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дэлгэрэнгүй</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танилцуулгыг</a:t>
            </a:r>
            <a:r>
              <a:rPr lang="mn-MN" dirty="0" smtClean="0">
                <a:solidFill>
                  <a:srgbClr val="7030A0"/>
                </a:solidFill>
                <a:latin typeface="Arial" panose="020B0604020202020204" pitchFamily="34" charset="0"/>
                <a:cs typeface="Arial" panose="020B0604020202020204" pitchFamily="34" charset="0"/>
              </a:rPr>
              <a:t> иргэдэд танилцуулахад багийн Засаг даргад туслах, хяналт тавих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Дараа оны </a:t>
            </a:r>
            <a:r>
              <a:rPr lang="en-US" dirty="0" smtClean="0">
                <a:solidFill>
                  <a:srgbClr val="7030A0"/>
                </a:solidFill>
                <a:latin typeface="Arial" panose="020B0604020202020204" pitchFamily="34" charset="0"/>
                <a:cs typeface="Arial" panose="020B0604020202020204" pitchFamily="34" charset="0"/>
              </a:rPr>
              <a:t>ОНХС-</a:t>
            </a:r>
            <a:r>
              <a:rPr lang="en-US" dirty="0" err="1" smtClean="0">
                <a:solidFill>
                  <a:srgbClr val="7030A0"/>
                </a:solidFill>
                <a:latin typeface="Arial" panose="020B0604020202020204" pitchFamily="34" charset="0"/>
                <a:cs typeface="Arial" panose="020B0604020202020204" pitchFamily="34" charset="0"/>
              </a:rPr>
              <a:t>ийн</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санхүүжүүлэх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хөрөнгө</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оруулалт</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хөтөлбөр</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төсөл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хэмжээ</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тэдгээрийг</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хэрэгжүүлэх</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дараалал</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арга</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замын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талаар</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баг</a:t>
            </a:r>
            <a:r>
              <a:rPr lang="mn-MN" dirty="0" smtClean="0">
                <a:solidFill>
                  <a:srgbClr val="7030A0"/>
                </a:solidFill>
                <a:latin typeface="Arial" panose="020B0604020202020204" pitchFamily="34" charset="0"/>
                <a:cs typeface="Arial" panose="020B0604020202020204" pitchFamily="34" charset="0"/>
              </a:rPr>
              <a:t>ийнхаа</a:t>
            </a:r>
            <a:r>
              <a:rPr lang="en-US" dirty="0" smtClean="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иргэдийн</a:t>
            </a:r>
            <a:r>
              <a:rPr lang="en-US" dirty="0" smtClean="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дунд</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олон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нийтийн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нээлттэй</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санал</a:t>
            </a:r>
            <a:r>
              <a:rPr lang="en-US" dirty="0">
                <a:solidFill>
                  <a:srgbClr val="7030A0"/>
                </a:solidFill>
                <a:latin typeface="Arial" panose="020B0604020202020204" pitchFamily="34" charset="0"/>
                <a:cs typeface="Arial" panose="020B0604020202020204" pitchFamily="34" charset="0"/>
              </a:rPr>
              <a:t> </a:t>
            </a:r>
            <a:r>
              <a:rPr lang="en-US" dirty="0" err="1" smtClean="0">
                <a:solidFill>
                  <a:srgbClr val="7030A0"/>
                </a:solidFill>
                <a:latin typeface="Arial" panose="020B0604020202020204" pitchFamily="34" charset="0"/>
                <a:cs typeface="Arial" panose="020B0604020202020204" pitchFamily="34" charset="0"/>
              </a:rPr>
              <a:t>асуулг</a:t>
            </a:r>
            <a:r>
              <a:rPr lang="mn-MN" dirty="0" smtClean="0">
                <a:solidFill>
                  <a:srgbClr val="7030A0"/>
                </a:solidFill>
                <a:latin typeface="Arial" panose="020B0604020202020204" pitchFamily="34" charset="0"/>
                <a:cs typeface="Arial" panose="020B0604020202020204" pitchFamily="34" charset="0"/>
              </a:rPr>
              <a:t>а явуулахад багийн Засаг даргад туслах, иргэдэд арга зүйн талаар зөвлөгөө өгч, мэдээллээр хангаж ажиллах.</a:t>
            </a:r>
          </a:p>
        </p:txBody>
      </p:sp>
      <p:sp>
        <p:nvSpPr>
          <p:cNvPr id="2" name="Slide Number Placeholder 1"/>
          <p:cNvSpPr>
            <a:spLocks noGrp="1"/>
          </p:cNvSpPr>
          <p:nvPr>
            <p:ph type="sldNum" sz="quarter" idx="12"/>
          </p:nvPr>
        </p:nvSpPr>
        <p:spPr/>
        <p:txBody>
          <a:bodyPr/>
          <a:lstStyle/>
          <a:p>
            <a:fld id="{C2D1B260-E10E-47B8-A77C-B93D773E4570}" type="slidenum">
              <a:rPr lang="en-US" smtClean="0"/>
              <a:t>6</a:t>
            </a:fld>
            <a:endParaRPr lang="en-US"/>
          </a:p>
        </p:txBody>
      </p:sp>
    </p:spTree>
    <p:extLst>
      <p:ext uri="{BB962C8B-B14F-4D97-AF65-F5344CB8AC3E}">
        <p14:creationId xmlns:p14="http://schemas.microsoft.com/office/powerpoint/2010/main" val="3824086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5442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3753" y="1264024"/>
            <a:ext cx="9372600" cy="5325035"/>
          </a:xfrm>
        </p:spPr>
        <p:txBody>
          <a:bodyPr>
            <a:normAutofit/>
          </a:bodyPr>
          <a:lstStyle/>
          <a:p>
            <a:pPr marL="0" indent="457200" algn="just">
              <a:buNone/>
            </a:pPr>
            <a:r>
              <a:rPr lang="mn-MN" dirty="0" smtClean="0">
                <a:solidFill>
                  <a:srgbClr val="7030A0"/>
                </a:solidFill>
                <a:latin typeface="Arial" panose="020B0604020202020204" pitchFamily="34" charset="0"/>
                <a:cs typeface="Arial" panose="020B0604020202020204" pitchFamily="34" charset="0"/>
              </a:rPr>
              <a:t>”Мэдээллийн </a:t>
            </a:r>
            <a:r>
              <a:rPr lang="mn-MN" dirty="0">
                <a:solidFill>
                  <a:srgbClr val="7030A0"/>
                </a:solidFill>
                <a:latin typeface="Arial" panose="020B0604020202020204" pitchFamily="34" charset="0"/>
                <a:cs typeface="Arial" panose="020B0604020202020204" pitchFamily="34" charset="0"/>
              </a:rPr>
              <a:t>хөтөч баг”-аас ОНХС-ийн </a:t>
            </a:r>
            <a:r>
              <a:rPr lang="mn-MN" dirty="0" smtClean="0">
                <a:solidFill>
                  <a:srgbClr val="7030A0"/>
                </a:solidFill>
                <a:latin typeface="Arial" panose="020B0604020202020204" pitchFamily="34" charset="0"/>
                <a:cs typeface="Arial" panose="020B0604020202020204" pitchFamily="34" charset="0"/>
              </a:rPr>
              <a:t>хөрөнгийн төлөвлөлтийн </a:t>
            </a:r>
            <a:r>
              <a:rPr lang="mn-MN" dirty="0">
                <a:solidFill>
                  <a:srgbClr val="7030A0"/>
                </a:solidFill>
                <a:latin typeface="Arial" panose="020B0604020202020204" pitchFamily="34" charset="0"/>
                <a:cs typeface="Arial" panose="020B0604020202020204" pitchFamily="34" charset="0"/>
              </a:rPr>
              <a:t>үе шатанд иргэдийг мэдээллээр хангах үйл ажиллагааны зохион байгуулалт:Үүнд: </a:t>
            </a:r>
          </a:p>
          <a:p>
            <a:pPr marL="0" indent="457200" algn="just" fontAlgn="t">
              <a:buNone/>
            </a:pPr>
            <a:r>
              <a:rPr lang="mn-MN" dirty="0">
                <a:solidFill>
                  <a:srgbClr val="7030A0"/>
                </a:solidFill>
                <a:latin typeface="Arial" panose="020B0604020202020204" pitchFamily="34" charset="0"/>
                <a:cs typeface="Arial" panose="020B0604020202020204" pitchFamily="34" charset="0"/>
              </a:rPr>
              <a:t>Дараа оны Иргэдийн дунд тухайн оны ОНХС-ийн төлөвлөлттэй холбоотой </a:t>
            </a:r>
            <a:r>
              <a:rPr lang="en-US" dirty="0" err="1">
                <a:solidFill>
                  <a:srgbClr val="7030A0"/>
                </a:solidFill>
                <a:latin typeface="Arial" panose="020B0604020202020204" pitchFamily="34" charset="0"/>
                <a:cs typeface="Arial" panose="020B0604020202020204" pitchFamily="34" charset="0"/>
              </a:rPr>
              <a:t>бүлгийн</a:t>
            </a:r>
            <a:r>
              <a:rPr lang="en-US" dirty="0">
                <a:solidFill>
                  <a:srgbClr val="7030A0"/>
                </a:solidFill>
                <a:latin typeface="Arial" panose="020B0604020202020204" pitchFamily="34" charset="0"/>
                <a:cs typeface="Arial" panose="020B0604020202020204" pitchFamily="34" charset="0"/>
              </a:rPr>
              <a:t> </a:t>
            </a:r>
            <a:r>
              <a:rPr lang="en-US" dirty="0" err="1">
                <a:solidFill>
                  <a:srgbClr val="7030A0"/>
                </a:solidFill>
                <a:latin typeface="Arial" panose="020B0604020202020204" pitchFamily="34" charset="0"/>
                <a:cs typeface="Arial" panose="020B0604020202020204" pitchFamily="34" charset="0"/>
              </a:rPr>
              <a:t>ярилцлага</a:t>
            </a:r>
            <a:r>
              <a:rPr lang="en-US" dirty="0">
                <a:solidFill>
                  <a:srgbClr val="7030A0"/>
                </a:solidFill>
                <a:latin typeface="Arial" panose="020B0604020202020204" pitchFamily="34" charset="0"/>
                <a:cs typeface="Arial" panose="020B0604020202020204" pitchFamily="34" charset="0"/>
              </a:rPr>
              <a:t> </a:t>
            </a:r>
            <a:r>
              <a:rPr lang="mn-MN" dirty="0">
                <a:solidFill>
                  <a:srgbClr val="7030A0"/>
                </a:solidFill>
                <a:latin typeface="Arial" panose="020B0604020202020204" pitchFamily="34" charset="0"/>
                <a:cs typeface="Arial" panose="020B0604020202020204" pitchFamily="34" charset="0"/>
              </a:rPr>
              <a:t>хийх</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Дараа ОНХС-ийн төлөвлөлтийн үед ашиглах мэдээлэл олж авах, түгээх үйл ажиллагааны талаар иргэдэдд арга зүйн зөвлөгөө өгч ажиллах </a:t>
            </a:r>
            <a:endParaRPr lang="mn-MN" dirty="0" smtClean="0">
              <a:solidFill>
                <a:srgbClr val="7030A0"/>
              </a:solidFill>
              <a:latin typeface="Arial" panose="020B0604020202020204" pitchFamily="34" charset="0"/>
              <a:cs typeface="Arial" panose="020B0604020202020204" pitchFamily="34" charset="0"/>
            </a:endParaRPr>
          </a:p>
          <a:p>
            <a:pPr marL="0" indent="0" algn="just">
              <a:buNone/>
            </a:pPr>
            <a:r>
              <a:rPr lang="mn-MN" dirty="0" smtClean="0">
                <a:solidFill>
                  <a:srgbClr val="7030A0"/>
                </a:solidFill>
                <a:latin typeface="Arial" panose="020B0604020202020204" pitchFamily="34" charset="0"/>
                <a:cs typeface="Arial" panose="020B0604020202020204" pitchFamily="34" charset="0"/>
              </a:rPr>
              <a:t>         Оролцооны арга хэлбэрээс : </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Үр дүнгийн мэдээлэл түгээх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Санал асуулга авах </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Тулгамдсан асуудлыг шийдвэрлэх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Эрх зүйн зөвлөгөө өгөх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Худалдан авах ажиллагааны төлөвлөлтийг мэдээлэх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Худалдан авах ажиллагаанд иргэдийн оролцоог хангах, мэдээллийг түгээх гэх мэт</a:t>
            </a: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C2D1B260-E10E-47B8-A77C-B93D773E4570}" type="slidenum">
              <a:rPr lang="en-US" smtClean="0"/>
              <a:t>7</a:t>
            </a:fld>
            <a:endParaRPr lang="en-US"/>
          </a:p>
        </p:txBody>
      </p:sp>
    </p:spTree>
    <p:extLst>
      <p:ext uri="{BB962C8B-B14F-4D97-AF65-F5344CB8AC3E}">
        <p14:creationId xmlns:p14="http://schemas.microsoft.com/office/powerpoint/2010/main" val="3556427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416859"/>
            <a:ext cx="8596668" cy="806823"/>
          </a:xfrm>
        </p:spPr>
        <p:txBody>
          <a:bodyPr>
            <a:normAutofit/>
          </a:bodyPr>
          <a:lstStyle/>
          <a:p>
            <a:pPr algn="ctr"/>
            <a:r>
              <a:rPr lang="mn-MN" sz="1800" dirty="0" smtClean="0">
                <a:solidFill>
                  <a:srgbClr val="7030A0"/>
                </a:solidFill>
                <a:latin typeface="Arial" panose="020B0604020202020204" pitchFamily="34" charset="0"/>
                <a:cs typeface="Arial" panose="020B0604020202020204" pitchFamily="34" charset="0"/>
              </a:rPr>
              <a:t>“</a:t>
            </a: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3" y="1223682"/>
            <a:ext cx="9246595" cy="5325036"/>
          </a:xfrm>
        </p:spPr>
        <p:txBody>
          <a:bodyPr>
            <a:normAutofit/>
          </a:bodyPr>
          <a:lstStyle/>
          <a:p>
            <a:pPr marL="0" indent="457200">
              <a:buNone/>
            </a:pPr>
            <a:r>
              <a:rPr lang="mn-MN" dirty="0" smtClean="0">
                <a:solidFill>
                  <a:srgbClr val="7030A0"/>
                </a:solidFill>
                <a:latin typeface="Arial" panose="020B0604020202020204" pitchFamily="34" charset="0"/>
                <a:cs typeface="Arial" panose="020B0604020202020204" pitchFamily="34" charset="0"/>
              </a:rPr>
              <a:t>”Мэдээллийн </a:t>
            </a:r>
            <a:r>
              <a:rPr lang="mn-MN" dirty="0">
                <a:solidFill>
                  <a:srgbClr val="7030A0"/>
                </a:solidFill>
                <a:latin typeface="Arial" panose="020B0604020202020204" pitchFamily="34" charset="0"/>
                <a:cs typeface="Arial" panose="020B0604020202020204" pitchFamily="34" charset="0"/>
              </a:rPr>
              <a:t>хөтөч баг”-аас ОНХС-ийн </a:t>
            </a:r>
            <a:r>
              <a:rPr lang="mn-MN" dirty="0" smtClean="0">
                <a:solidFill>
                  <a:srgbClr val="7030A0"/>
                </a:solidFill>
                <a:latin typeface="Arial" panose="020B0604020202020204" pitchFamily="34" charset="0"/>
                <a:cs typeface="Arial" panose="020B0604020202020204" pitchFamily="34" charset="0"/>
              </a:rPr>
              <a:t>төлөвлөлт, зарцуулалтын үйл ажиллагааны үе </a:t>
            </a:r>
            <a:r>
              <a:rPr lang="mn-MN" dirty="0">
                <a:solidFill>
                  <a:srgbClr val="7030A0"/>
                </a:solidFill>
                <a:latin typeface="Arial" panose="020B0604020202020204" pitchFamily="34" charset="0"/>
                <a:cs typeface="Arial" panose="020B0604020202020204" pitchFamily="34" charset="0"/>
              </a:rPr>
              <a:t>шатанд иргэдийг мэдээллээр хангах үйл </a:t>
            </a:r>
            <a:r>
              <a:rPr lang="mn-MN" dirty="0" smtClean="0">
                <a:solidFill>
                  <a:srgbClr val="7030A0"/>
                </a:solidFill>
                <a:latin typeface="Arial" panose="020B0604020202020204" pitchFamily="34" charset="0"/>
                <a:cs typeface="Arial" panose="020B0604020202020204" pitchFamily="34" charset="0"/>
              </a:rPr>
              <a:t>ажиллагаа: </a:t>
            </a:r>
          </a:p>
          <a:p>
            <a:pPr>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57200">
              <a:buNone/>
            </a:pP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8</a:t>
            </a:fld>
            <a:endParaRPr lang="en-US"/>
          </a:p>
        </p:txBody>
      </p:sp>
      <p:sp>
        <p:nvSpPr>
          <p:cNvPr id="5" name="Rounded Rectangle 4"/>
          <p:cNvSpPr/>
          <p:nvPr/>
        </p:nvSpPr>
        <p:spPr>
          <a:xfrm>
            <a:off x="1098105" y="1873001"/>
            <a:ext cx="3481387" cy="1444532"/>
          </a:xfrm>
          <a:prstGeom prst="round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mn-MN" sz="1500" b="1" dirty="0">
                <a:solidFill>
                  <a:schemeClr val="tx1"/>
                </a:solidFill>
              </a:rPr>
              <a:t>Санал асуулга явуулах</a:t>
            </a:r>
          </a:p>
          <a:p>
            <a:pPr algn="ctr">
              <a:defRPr/>
            </a:pPr>
            <a:r>
              <a:rPr lang="mn-MN" sz="1500" dirty="0">
                <a:solidFill>
                  <a:schemeClr val="tx1"/>
                </a:solidFill>
              </a:rPr>
              <a:t>Жил бүрийн 2-р улиралд Орон нутгийн хөгжлийн сангаар хийх ажлын саналаа санал асуулгын хуудсаар, бүлгийн ярилцлага, цахим хэлбэрээр өгч болно</a:t>
            </a:r>
            <a:endParaRPr lang="en-US" sz="1500" dirty="0">
              <a:solidFill>
                <a:schemeClr val="tx1"/>
              </a:solidFill>
            </a:endParaRPr>
          </a:p>
        </p:txBody>
      </p:sp>
      <p:pic>
        <p:nvPicPr>
          <p:cNvPr id="6" name="Picture 8" descr="Image result for ÑÐ°Ð½Ð°Ð» Ó©Ð³Ó©Ñ Ð·ÑÑÐ°Ð³"/>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5782" y="3443327"/>
            <a:ext cx="2235555" cy="1670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5248502" y="1804384"/>
            <a:ext cx="3342161" cy="1638943"/>
          </a:xfrm>
          <a:prstGeom prst="roundRect">
            <a:avLst>
              <a:gd name="adj" fmla="val 0"/>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mn-MN" sz="1500" b="1" dirty="0">
                <a:solidFill>
                  <a:schemeClr val="tx1"/>
                </a:solidFill>
              </a:rPr>
              <a:t>2. Баг, хорооны Иргэдийн хурал</a:t>
            </a:r>
          </a:p>
          <a:p>
            <a:pPr algn="ctr">
              <a:defRPr/>
            </a:pPr>
            <a:r>
              <a:rPr lang="mn-MN" sz="1500" dirty="0">
                <a:solidFill>
                  <a:schemeClr val="tx1"/>
                </a:solidFill>
              </a:rPr>
              <a:t>Баг хорооны ИНХ-даа идэвхитэй оролцож гаргасан саналаа танилцуулан ОНХСангаар хэрэгжүүлэх ажлын жагсаалтад тусгуулах боломж иргэнд Танд нээлттэй. </a:t>
            </a:r>
            <a:endParaRPr lang="en-US" sz="1500" dirty="0">
              <a:solidFill>
                <a:schemeClr val="tx1"/>
              </a:solidFill>
            </a:endParaRPr>
          </a:p>
        </p:txBody>
      </p:sp>
      <p:sp>
        <p:nvSpPr>
          <p:cNvPr id="8" name="Rounded Rectangle 7"/>
          <p:cNvSpPr/>
          <p:nvPr/>
        </p:nvSpPr>
        <p:spPr>
          <a:xfrm>
            <a:off x="6750424" y="3442063"/>
            <a:ext cx="3358226" cy="1656299"/>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mn-MN" sz="1500" b="1" dirty="0">
                <a:solidFill>
                  <a:schemeClr val="tx1"/>
                </a:solidFill>
              </a:rPr>
              <a:t>3. Иргэдийн төлөөлөгчдийн хурал</a:t>
            </a:r>
          </a:p>
          <a:p>
            <a:pPr algn="ctr">
              <a:defRPr/>
            </a:pPr>
            <a:r>
              <a:rPr lang="mn-MN" sz="1500" dirty="0">
                <a:solidFill>
                  <a:schemeClr val="tx1"/>
                </a:solidFill>
              </a:rPr>
              <a:t>Таны санаачилсэн дэмжсэн </a:t>
            </a:r>
            <a:r>
              <a:rPr lang="mn-MN" sz="1500" dirty="0" smtClean="0">
                <a:solidFill>
                  <a:schemeClr val="tx1"/>
                </a:solidFill>
              </a:rPr>
              <a:t>төсөл </a:t>
            </a:r>
            <a:r>
              <a:rPr lang="mn-MN" sz="1500" dirty="0">
                <a:solidFill>
                  <a:schemeClr val="tx1"/>
                </a:solidFill>
              </a:rPr>
              <a:t>хөтөлбөр, арга хэмжээг тухайн шатны ИТХ-аар батална. ИТХ нь олон нийтэд нээлттэй хуралдана</a:t>
            </a:r>
            <a:r>
              <a:rPr lang="mn-MN" sz="1500" dirty="0"/>
              <a:t>. </a:t>
            </a:r>
            <a:endParaRPr lang="en-US" sz="1500" dirty="0"/>
          </a:p>
        </p:txBody>
      </p:sp>
      <p:sp>
        <p:nvSpPr>
          <p:cNvPr id="9" name="Rounded Rectangle 8"/>
          <p:cNvSpPr/>
          <p:nvPr/>
        </p:nvSpPr>
        <p:spPr>
          <a:xfrm>
            <a:off x="5701553" y="5303956"/>
            <a:ext cx="3089936" cy="1665786"/>
          </a:xfrm>
          <a:prstGeom prst="roundRect">
            <a:avLst/>
          </a:prstGeom>
          <a:solidFill>
            <a:srgbClr val="92D05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mn-MN" sz="1500" b="1" dirty="0">
                <a:solidFill>
                  <a:schemeClr val="tx1"/>
                </a:solidFill>
              </a:rPr>
              <a:t>4. Худалдан авах ажиллагаа</a:t>
            </a:r>
          </a:p>
          <a:p>
            <a:pPr algn="ctr">
              <a:defRPr/>
            </a:pPr>
            <a:r>
              <a:rPr lang="mn-MN" sz="1500" dirty="0">
                <a:solidFill>
                  <a:schemeClr val="tx1"/>
                </a:solidFill>
              </a:rPr>
              <a:t>Худалдан авах ажиллагааг зохион байгуулах Үнэлгээний хороонд иргэн Та суурь мэдлэг олгох сургалтанд хамрагдаж эрх аван оролцох боломжтой</a:t>
            </a:r>
            <a:endParaRPr lang="en-US" sz="1500" dirty="0">
              <a:solidFill>
                <a:schemeClr val="tx1"/>
              </a:solidFill>
            </a:endParaRPr>
          </a:p>
        </p:txBody>
      </p:sp>
      <p:sp>
        <p:nvSpPr>
          <p:cNvPr id="10" name="Rectangle 13"/>
          <p:cNvSpPr>
            <a:spLocks noChangeArrowheads="1"/>
          </p:cNvSpPr>
          <p:nvPr/>
        </p:nvSpPr>
        <p:spPr bwMode="auto">
          <a:xfrm>
            <a:off x="4181290" y="5717721"/>
            <a:ext cx="171798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mn-MN" altLang="en-US" sz="1200" dirty="0">
                <a:latin typeface="Arial" panose="020B0604020202020204" pitchFamily="34" charset="0"/>
                <a:cs typeface="Arial" panose="020B0604020202020204" pitchFamily="34" charset="0"/>
              </a:rPr>
              <a:t>орон нутагт бий болсон орлогыг тухайн сумын иргэд хүртэх боломжтой</a:t>
            </a:r>
            <a:endParaRPr lang="en-US" altLang="en-US" sz="1200" dirty="0"/>
          </a:p>
        </p:txBody>
      </p:sp>
      <p:sp>
        <p:nvSpPr>
          <p:cNvPr id="11" name="Rounded Rectangle 10"/>
          <p:cNvSpPr/>
          <p:nvPr/>
        </p:nvSpPr>
        <p:spPr>
          <a:xfrm>
            <a:off x="927847" y="5098362"/>
            <a:ext cx="3253443" cy="1871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mn-MN" sz="1500" b="1" dirty="0">
                <a:solidFill>
                  <a:schemeClr val="tx1"/>
                </a:solidFill>
              </a:rPr>
              <a:t>5. Хэрэгжилт </a:t>
            </a:r>
          </a:p>
          <a:p>
            <a:pPr algn="ctr">
              <a:defRPr/>
            </a:pPr>
            <a:r>
              <a:rPr lang="mn-MN" sz="1500" dirty="0">
                <a:solidFill>
                  <a:schemeClr val="tx1"/>
                </a:solidFill>
              </a:rPr>
              <a:t>20 сая хүртэлх төгрөгийн өртөгтэй ажлыг иргэд өөрсдөө бүлэг байгуулан гүйцэтгэх боломжтой. Хэрэгжилтийн явцад иргэд олон нийтийн байгууллагууд хяналт тавьж оролцоно. </a:t>
            </a:r>
            <a:endParaRPr lang="en-US" sz="1500" dirty="0">
              <a:solidFill>
                <a:schemeClr val="tx1"/>
              </a:solidFill>
            </a:endParaRPr>
          </a:p>
        </p:txBody>
      </p:sp>
      <p:sp>
        <p:nvSpPr>
          <p:cNvPr id="12" name="Rounded Rectangle 11"/>
          <p:cNvSpPr/>
          <p:nvPr/>
        </p:nvSpPr>
        <p:spPr>
          <a:xfrm>
            <a:off x="-15559" y="3424330"/>
            <a:ext cx="3118449" cy="1639607"/>
          </a:xfrm>
          <a:prstGeom prst="round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mn-MN" sz="1500" b="1" dirty="0">
                <a:solidFill>
                  <a:schemeClr val="tx1"/>
                </a:solidFill>
              </a:rPr>
              <a:t>6. Хяналт үнэлгээ</a:t>
            </a:r>
          </a:p>
          <a:p>
            <a:pPr algn="ctr">
              <a:defRPr/>
            </a:pPr>
            <a:r>
              <a:rPr lang="mn-MN" sz="1500" dirty="0">
                <a:solidFill>
                  <a:schemeClr val="tx1"/>
                </a:solidFill>
              </a:rPr>
              <a:t>ОНХСангаар хэрэгжсэн төсөл хөтөлбөр, арга хэмжээний талаар нээлттэй мэдээлэл авах, үнэлгээ өгөх, хяналт тавих эрхтэй</a:t>
            </a:r>
            <a:endParaRPr lang="en-US" sz="1500" dirty="0">
              <a:solidFill>
                <a:schemeClr val="tx1"/>
              </a:solidFill>
            </a:endParaRPr>
          </a:p>
        </p:txBody>
      </p:sp>
    </p:spTree>
    <p:extLst>
      <p:ext uri="{BB962C8B-B14F-4D97-AF65-F5344CB8AC3E}">
        <p14:creationId xmlns:p14="http://schemas.microsoft.com/office/powerpoint/2010/main" val="4000832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8131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707775"/>
            <a:ext cx="8596668" cy="4652683"/>
          </a:xfrm>
        </p:spPr>
        <p:txBody>
          <a:bodyPr>
            <a:normAutofit/>
          </a:bodyPr>
          <a:lstStyle/>
          <a:p>
            <a:pPr marL="0" indent="457200" algn="just">
              <a:buNone/>
            </a:pPr>
            <a:r>
              <a:rPr lang="mn-MN" dirty="0" smtClean="0">
                <a:solidFill>
                  <a:srgbClr val="7030A0"/>
                </a:solidFill>
                <a:latin typeface="Arial" panose="020B0604020202020204" pitchFamily="34" charset="0"/>
                <a:cs typeface="Arial" panose="020B0604020202020204" pitchFamily="34" charset="0"/>
              </a:rPr>
              <a:t>”Мэдээллийн </a:t>
            </a:r>
            <a:r>
              <a:rPr lang="mn-MN" dirty="0">
                <a:solidFill>
                  <a:srgbClr val="7030A0"/>
                </a:solidFill>
                <a:latin typeface="Arial" panose="020B0604020202020204" pitchFamily="34" charset="0"/>
                <a:cs typeface="Arial" panose="020B0604020202020204" pitchFamily="34" charset="0"/>
              </a:rPr>
              <a:t>хөтөч баг”-аас ОНХС-ийн </a:t>
            </a:r>
            <a:r>
              <a:rPr lang="mn-MN" dirty="0" smtClean="0">
                <a:solidFill>
                  <a:srgbClr val="7030A0"/>
                </a:solidFill>
                <a:latin typeface="Arial" panose="020B0604020202020204" pitchFamily="34" charset="0"/>
                <a:cs typeface="Arial" panose="020B0604020202020204" pitchFamily="34" charset="0"/>
              </a:rPr>
              <a:t>зарцуулалтын /хуваарилалт/ </a:t>
            </a:r>
            <a:r>
              <a:rPr lang="mn-MN" dirty="0">
                <a:solidFill>
                  <a:srgbClr val="7030A0"/>
                </a:solidFill>
                <a:latin typeface="Arial" panose="020B0604020202020204" pitchFamily="34" charset="0"/>
                <a:cs typeface="Arial" panose="020B0604020202020204" pitchFamily="34" charset="0"/>
              </a:rPr>
              <a:t>үйл ажиллагааны үе шатанд иргэдийг мэдээллээр </a:t>
            </a:r>
            <a:r>
              <a:rPr lang="mn-MN" dirty="0" smtClean="0">
                <a:solidFill>
                  <a:srgbClr val="7030A0"/>
                </a:solidFill>
                <a:latin typeface="Arial" panose="020B0604020202020204" pitchFamily="34" charset="0"/>
                <a:cs typeface="Arial" panose="020B0604020202020204" pitchFamily="34" charset="0"/>
              </a:rPr>
              <a:t>хангах арга хэлбэрээс:</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Хууль тогтоомжийг сурталчилах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Иргэдийн нийтлэг эрх ашигт нийцэж буй эсэх талаар мэдээлэх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Төсөв, төлөвлөгөөний дагуу үйл ажиллагаа хэрэгжиж байгааг мэдээлж, хөндлөнгийн хяналт хийх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Арга зүйн зөвлөгөө өгөх </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Бүлгийн ярилцлага хийх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 Мэдээлэл олж авах, үйл ажиллагааг хянах хувилбарыг ашиглах талаар иргэдэд туслах</a:t>
            </a:r>
          </a:p>
          <a:p>
            <a:pPr marL="0" indent="457200"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Үнэлгээний хороо, ажлын хэсэгт орж ажиллах</a:t>
            </a:r>
          </a:p>
        </p:txBody>
      </p:sp>
      <p:sp>
        <p:nvSpPr>
          <p:cNvPr id="2" name="Slide Number Placeholder 1"/>
          <p:cNvSpPr>
            <a:spLocks noGrp="1"/>
          </p:cNvSpPr>
          <p:nvPr>
            <p:ph type="sldNum" sz="quarter" idx="12"/>
          </p:nvPr>
        </p:nvSpPr>
        <p:spPr/>
        <p:txBody>
          <a:bodyPr/>
          <a:lstStyle/>
          <a:p>
            <a:fld id="{C2D1B260-E10E-47B8-A77C-B93D773E4570}" type="slidenum">
              <a:rPr lang="en-US" smtClean="0"/>
              <a:t>9</a:t>
            </a:fld>
            <a:endParaRPr lang="en-US"/>
          </a:p>
        </p:txBody>
      </p:sp>
    </p:spTree>
    <p:extLst>
      <p:ext uri="{BB962C8B-B14F-4D97-AF65-F5344CB8AC3E}">
        <p14:creationId xmlns:p14="http://schemas.microsoft.com/office/powerpoint/2010/main" val="2943893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414</TotalTime>
  <Words>1775</Words>
  <Application>Microsoft Office PowerPoint</Application>
  <PresentationFormat>Widescreen</PresentationFormat>
  <Paragraphs>144</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dc:title>
  <dc:creator>User</dc:creator>
  <cp:lastModifiedBy>User</cp:lastModifiedBy>
  <cp:revision>25</cp:revision>
  <cp:lastPrinted>2019-11-13T12:19:23Z</cp:lastPrinted>
  <dcterms:created xsi:type="dcterms:W3CDTF">2019-11-13T06:32:38Z</dcterms:created>
  <dcterms:modified xsi:type="dcterms:W3CDTF">2019-12-18T05:55:43Z</dcterms:modified>
</cp:coreProperties>
</file>